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Lst>
  <p:sldSz cx="18288000" cy="10287000"/>
  <p:notesSz cx="6858000" cy="9144000"/>
  <p:embeddedFontLst>
    <p:embeddedFont>
      <p:font typeface="Barlow Bold" panose="020B0604020202020204" charset="0"/>
      <p:regular r:id="rId15"/>
    </p:embeddedFont>
    <p:embeddedFont>
      <p:font typeface="Montserrat Bold" panose="020B0604020202020204" charset="0"/>
      <p:regular r:id="rId16"/>
    </p:embeddedFont>
    <p:embeddedFont>
      <p:font typeface="Montserrat" panose="020B0604020202020204" charset="0"/>
      <p:regular r:id="rId17"/>
    </p:embeddedFont>
    <p:embeddedFont>
      <p:font typeface="Calibri" panose="020F0502020204030204" pitchFamily="34" charset="0"/>
      <p:regular r:id="rId18"/>
      <p:bold r:id="rId19"/>
      <p:italic r:id="rId20"/>
      <p:boldItalic r:id="rId21"/>
    </p:embeddedFont>
    <p:embeddedFont>
      <p:font typeface="Barlow Light"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622" autoAdjust="0"/>
  </p:normalViewPr>
  <p:slideViewPr>
    <p:cSldViewPr>
      <p:cViewPr>
        <p:scale>
          <a:sx n="100" d="100"/>
          <a:sy n="100" d="100"/>
        </p:scale>
        <p:origin x="-1934" y="-14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38.sv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14.svg"/><Relationship Id="rId7" Type="http://schemas.openxmlformats.org/officeDocument/2006/relationships/image" Target="../media/image14.png"/><Relationship Id="rId12" Type="http://schemas.openxmlformats.org/officeDocument/2006/relationships/image" Target="../media/image2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6.sv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20.sv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94355" y="-3329306"/>
            <a:ext cx="16387290" cy="16945612"/>
            <a:chOff x="0" y="0"/>
            <a:chExt cx="3989948" cy="4125887"/>
          </a:xfrm>
        </p:grpSpPr>
        <p:sp>
          <p:nvSpPr>
            <p:cNvPr id="3" name="Freeform 3"/>
            <p:cNvSpPr/>
            <p:nvPr/>
          </p:nvSpPr>
          <p:spPr>
            <a:xfrm>
              <a:off x="0" y="0"/>
              <a:ext cx="3989948" cy="4125887"/>
            </a:xfrm>
            <a:custGeom>
              <a:avLst/>
              <a:gdLst/>
              <a:ahLst/>
              <a:cxnLst/>
              <a:rect l="l" t="t" r="r" b="b"/>
              <a:pathLst>
                <a:path w="3989948" h="4125887">
                  <a:moveTo>
                    <a:pt x="1994974" y="0"/>
                  </a:moveTo>
                  <a:cubicBezTo>
                    <a:pt x="893180" y="0"/>
                    <a:pt x="0" y="923611"/>
                    <a:pt x="0" y="2062944"/>
                  </a:cubicBezTo>
                  <a:cubicBezTo>
                    <a:pt x="0" y="3202276"/>
                    <a:pt x="893180" y="4125887"/>
                    <a:pt x="1994974" y="4125887"/>
                  </a:cubicBezTo>
                  <a:cubicBezTo>
                    <a:pt x="3096768" y="4125887"/>
                    <a:pt x="3989948" y="3202276"/>
                    <a:pt x="3989948" y="2062944"/>
                  </a:cubicBezTo>
                  <a:cubicBezTo>
                    <a:pt x="3989948" y="923611"/>
                    <a:pt x="3096768" y="0"/>
                    <a:pt x="1994974" y="0"/>
                  </a:cubicBezTo>
                  <a:close/>
                </a:path>
              </a:pathLst>
            </a:custGeom>
            <a:solidFill>
              <a:srgbClr val="0861B9"/>
            </a:solidFill>
          </p:spPr>
        </p:sp>
        <p:sp>
          <p:nvSpPr>
            <p:cNvPr id="4" name="TextBox 4"/>
            <p:cNvSpPr txBox="1"/>
            <p:nvPr/>
          </p:nvSpPr>
          <p:spPr>
            <a:xfrm>
              <a:off x="374058" y="367752"/>
              <a:ext cx="3241833" cy="3371333"/>
            </a:xfrm>
            <a:prstGeom prst="rect">
              <a:avLst/>
            </a:prstGeom>
          </p:spPr>
          <p:txBody>
            <a:bodyPr lIns="50800" tIns="50800" rIns="50800" bIns="50800" rtlCol="0" anchor="ctr"/>
            <a:lstStyle/>
            <a:p>
              <a:pPr algn="ctr">
                <a:lnSpc>
                  <a:spcPts val="3062"/>
                </a:lnSpc>
              </a:pPr>
              <a:endParaRPr/>
            </a:p>
          </p:txBody>
        </p:sp>
      </p:grpSp>
      <p:grpSp>
        <p:nvGrpSpPr>
          <p:cNvPr id="5" name="Group 5"/>
          <p:cNvGrpSpPr/>
          <p:nvPr/>
        </p:nvGrpSpPr>
        <p:grpSpPr>
          <a:xfrm>
            <a:off x="11087100" y="0"/>
            <a:ext cx="7200900" cy="10287000"/>
            <a:chOff x="0" y="0"/>
            <a:chExt cx="9601200" cy="13716000"/>
          </a:xfrm>
        </p:grpSpPr>
        <p:sp>
          <p:nvSpPr>
            <p:cNvPr id="6" name="Freeform 6" descr="preencoded.png"/>
            <p:cNvSpPr/>
            <p:nvPr/>
          </p:nvSpPr>
          <p:spPr>
            <a:xfrm>
              <a:off x="0" y="0"/>
              <a:ext cx="9601200" cy="13716000"/>
            </a:xfrm>
            <a:custGeom>
              <a:avLst/>
              <a:gdLst/>
              <a:ahLst/>
              <a:cxnLst/>
              <a:rect l="l" t="t" r="r" b="b"/>
              <a:pathLst>
                <a:path w="9601200" h="13716000">
                  <a:moveTo>
                    <a:pt x="0" y="0"/>
                  </a:moveTo>
                  <a:lnTo>
                    <a:pt x="9601200" y="0"/>
                  </a:lnTo>
                  <a:lnTo>
                    <a:pt x="9601200" y="13716000"/>
                  </a:lnTo>
                  <a:lnTo>
                    <a:pt x="0" y="13716000"/>
                  </a:lnTo>
                  <a:lnTo>
                    <a:pt x="0" y="0"/>
                  </a:lnTo>
                  <a:close/>
                </a:path>
              </a:pathLst>
            </a:custGeom>
            <a:blipFill>
              <a:blip r:embed="rId2"/>
              <a:stretch>
                <a:fillRect/>
              </a:stretch>
            </a:blipFill>
          </p:spPr>
        </p:sp>
      </p:grpSp>
      <p:sp>
        <p:nvSpPr>
          <p:cNvPr id="7" name="Freeform 7"/>
          <p:cNvSpPr/>
          <p:nvPr/>
        </p:nvSpPr>
        <p:spPr>
          <a:xfrm>
            <a:off x="1028700" y="8876906"/>
            <a:ext cx="3203708" cy="762788"/>
          </a:xfrm>
          <a:custGeom>
            <a:avLst/>
            <a:gdLst/>
            <a:ahLst/>
            <a:cxnLst/>
            <a:rect l="l" t="t" r="r" b="b"/>
            <a:pathLst>
              <a:path w="3203708" h="762788">
                <a:moveTo>
                  <a:pt x="0" y="0"/>
                </a:moveTo>
                <a:lnTo>
                  <a:pt x="3203708" y="0"/>
                </a:lnTo>
                <a:lnTo>
                  <a:pt x="3203708" y="762788"/>
                </a:lnTo>
                <a:lnTo>
                  <a:pt x="0" y="762788"/>
                </a:lnTo>
                <a:lnTo>
                  <a:pt x="0" y="0"/>
                </a:lnTo>
                <a:close/>
              </a:path>
            </a:pathLst>
          </a:custGeom>
          <a:blipFill>
            <a:blip r:embed="rId3"/>
            <a:stretch>
              <a:fillRect/>
            </a:stretch>
          </a:blipFill>
        </p:spPr>
      </p:sp>
      <p:sp>
        <p:nvSpPr>
          <p:cNvPr id="8" name="TextBox 8"/>
          <p:cNvSpPr txBox="1"/>
          <p:nvPr/>
        </p:nvSpPr>
        <p:spPr>
          <a:xfrm>
            <a:off x="1028700" y="2304287"/>
            <a:ext cx="8724694" cy="2167479"/>
          </a:xfrm>
          <a:prstGeom prst="rect">
            <a:avLst/>
          </a:prstGeom>
        </p:spPr>
        <p:txBody>
          <a:bodyPr lIns="0" tIns="0" rIns="0" bIns="0" rtlCol="0" anchor="t">
            <a:spAutoFit/>
          </a:bodyPr>
          <a:lstStyle/>
          <a:p>
            <a:pPr algn="l">
              <a:lnSpc>
                <a:spcPts val="8609"/>
              </a:lnSpc>
            </a:pPr>
            <a:r>
              <a:rPr lang="en-US" sz="6852" b="1">
                <a:solidFill>
                  <a:srgbClr val="2E3C4E"/>
                </a:solidFill>
                <a:latin typeface="Barlow Bold"/>
                <a:ea typeface="Barlow Bold"/>
                <a:cs typeface="Barlow Bold"/>
                <a:sym typeface="Barlow Bold"/>
              </a:rPr>
              <a:t>Hospital Management System</a:t>
            </a:r>
          </a:p>
        </p:txBody>
      </p:sp>
      <p:sp>
        <p:nvSpPr>
          <p:cNvPr id="9" name="TextBox 9"/>
          <p:cNvSpPr txBox="1"/>
          <p:nvPr/>
        </p:nvSpPr>
        <p:spPr>
          <a:xfrm>
            <a:off x="1028700" y="4805236"/>
            <a:ext cx="7649414" cy="2170640"/>
          </a:xfrm>
          <a:prstGeom prst="rect">
            <a:avLst/>
          </a:prstGeom>
        </p:spPr>
        <p:txBody>
          <a:bodyPr lIns="0" tIns="0" rIns="0" bIns="0" rtlCol="0" anchor="t">
            <a:spAutoFit/>
          </a:bodyPr>
          <a:lstStyle/>
          <a:p>
            <a:pPr algn="l">
              <a:lnSpc>
                <a:spcPts val="4366"/>
              </a:lnSpc>
            </a:pPr>
            <a:r>
              <a:rPr lang="en-US" sz="2694">
                <a:solidFill>
                  <a:srgbClr val="384653"/>
                </a:solidFill>
                <a:latin typeface="Montserrat"/>
                <a:ea typeface="Montserrat"/>
                <a:cs typeface="Montserrat"/>
                <a:sym typeface="Montserrat"/>
              </a:rPr>
              <a:t>A comprehensive digital solution for modern healthcare facilities covering </a:t>
            </a:r>
            <a:r>
              <a:rPr lang="en-US" sz="2694" b="1">
                <a:solidFill>
                  <a:srgbClr val="384653"/>
                </a:solidFill>
                <a:latin typeface="Montserrat Bold"/>
                <a:ea typeface="Montserrat Bold"/>
                <a:cs typeface="Montserrat Bold"/>
                <a:sym typeface="Montserrat Bold"/>
              </a:rPr>
              <a:t>OPD Management, IPD Management, and Pharmacy departments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5293" y="2057400"/>
            <a:ext cx="12956367" cy="6960951"/>
            <a:chOff x="0" y="0"/>
            <a:chExt cx="3412376" cy="1833337"/>
          </a:xfrm>
        </p:grpSpPr>
        <p:sp>
          <p:nvSpPr>
            <p:cNvPr id="3" name="Freeform 3"/>
            <p:cNvSpPr/>
            <p:nvPr/>
          </p:nvSpPr>
          <p:spPr>
            <a:xfrm>
              <a:off x="0" y="0"/>
              <a:ext cx="3412377" cy="1833337"/>
            </a:xfrm>
            <a:custGeom>
              <a:avLst/>
              <a:gdLst/>
              <a:ahLst/>
              <a:cxnLst/>
              <a:rect l="l" t="t" r="r" b="b"/>
              <a:pathLst>
                <a:path w="3412377" h="1833337">
                  <a:moveTo>
                    <a:pt x="20914" y="0"/>
                  </a:moveTo>
                  <a:lnTo>
                    <a:pt x="3391463" y="0"/>
                  </a:lnTo>
                  <a:cubicBezTo>
                    <a:pt x="3397009" y="0"/>
                    <a:pt x="3402329" y="2203"/>
                    <a:pt x="3406251" y="6126"/>
                  </a:cubicBezTo>
                  <a:cubicBezTo>
                    <a:pt x="3410173" y="10048"/>
                    <a:pt x="3412377" y="15367"/>
                    <a:pt x="3412377" y="20914"/>
                  </a:cubicBezTo>
                  <a:lnTo>
                    <a:pt x="3412377" y="1812423"/>
                  </a:lnTo>
                  <a:cubicBezTo>
                    <a:pt x="3412377" y="1823974"/>
                    <a:pt x="3403013" y="1833337"/>
                    <a:pt x="3391463" y="1833337"/>
                  </a:cubicBezTo>
                  <a:lnTo>
                    <a:pt x="20914" y="1833337"/>
                  </a:lnTo>
                  <a:cubicBezTo>
                    <a:pt x="15367" y="1833337"/>
                    <a:pt x="10048" y="1831134"/>
                    <a:pt x="6126" y="1827211"/>
                  </a:cubicBezTo>
                  <a:cubicBezTo>
                    <a:pt x="2203" y="1823289"/>
                    <a:pt x="0" y="1817970"/>
                    <a:pt x="0" y="1812423"/>
                  </a:cubicBezTo>
                  <a:lnTo>
                    <a:pt x="0" y="20914"/>
                  </a:lnTo>
                  <a:cubicBezTo>
                    <a:pt x="0" y="15367"/>
                    <a:pt x="2203" y="10048"/>
                    <a:pt x="6126" y="6126"/>
                  </a:cubicBezTo>
                  <a:cubicBezTo>
                    <a:pt x="10048" y="2203"/>
                    <a:pt x="15367" y="0"/>
                    <a:pt x="20914" y="0"/>
                  </a:cubicBezTo>
                  <a:close/>
                </a:path>
              </a:pathLst>
            </a:custGeom>
            <a:solidFill>
              <a:srgbClr val="D4E9F7"/>
            </a:solidFill>
          </p:spPr>
        </p:sp>
        <p:sp>
          <p:nvSpPr>
            <p:cNvPr id="4" name="TextBox 4"/>
            <p:cNvSpPr txBox="1"/>
            <p:nvPr/>
          </p:nvSpPr>
          <p:spPr>
            <a:xfrm>
              <a:off x="0" y="-19050"/>
              <a:ext cx="3412376" cy="1852387"/>
            </a:xfrm>
            <a:prstGeom prst="rect">
              <a:avLst/>
            </a:prstGeom>
          </p:spPr>
          <p:txBody>
            <a:bodyPr lIns="50800" tIns="50800" rIns="50800" bIns="50800" rtlCol="0" anchor="ctr"/>
            <a:lstStyle/>
            <a:p>
              <a:pPr algn="ctr">
                <a:lnSpc>
                  <a:spcPts val="3062"/>
                </a:lnSpc>
              </a:pPr>
              <a:endParaRPr/>
            </a:p>
          </p:txBody>
        </p:sp>
      </p:grpSp>
      <p:sp>
        <p:nvSpPr>
          <p:cNvPr id="5" name="Freeform 5"/>
          <p:cNvSpPr/>
          <p:nvPr/>
        </p:nvSpPr>
        <p:spPr>
          <a:xfrm>
            <a:off x="3259787" y="2578660"/>
            <a:ext cx="11569143" cy="6030416"/>
          </a:xfrm>
          <a:custGeom>
            <a:avLst/>
            <a:gdLst/>
            <a:ahLst/>
            <a:cxnLst/>
            <a:rect l="l" t="t" r="r" b="b"/>
            <a:pathLst>
              <a:path w="11569143" h="6030416">
                <a:moveTo>
                  <a:pt x="0" y="0"/>
                </a:moveTo>
                <a:lnTo>
                  <a:pt x="11569143" y="0"/>
                </a:lnTo>
                <a:lnTo>
                  <a:pt x="11569143" y="6030416"/>
                </a:lnTo>
                <a:lnTo>
                  <a:pt x="0" y="6030416"/>
                </a:lnTo>
                <a:lnTo>
                  <a:pt x="0" y="0"/>
                </a:lnTo>
                <a:close/>
              </a:path>
            </a:pathLst>
          </a:custGeom>
          <a:blipFill>
            <a:blip r:embed="rId2"/>
            <a:stretch>
              <a:fillRect/>
            </a:stretch>
          </a:blipFill>
          <a:ln w="57150" cap="rnd">
            <a:solidFill>
              <a:srgbClr val="FFFFFF"/>
            </a:solidFill>
            <a:prstDash val="solid"/>
            <a:round/>
          </a:ln>
        </p:spPr>
      </p:sp>
      <p:grpSp>
        <p:nvGrpSpPr>
          <p:cNvPr id="6" name="Group 6"/>
          <p:cNvGrpSpPr/>
          <p:nvPr/>
        </p:nvGrpSpPr>
        <p:grpSpPr>
          <a:xfrm>
            <a:off x="0" y="9462345"/>
            <a:ext cx="19706139" cy="3086100"/>
            <a:chOff x="0" y="0"/>
            <a:chExt cx="5190094" cy="812800"/>
          </a:xfrm>
        </p:grpSpPr>
        <p:sp>
          <p:nvSpPr>
            <p:cNvPr id="7" name="Freeform 7"/>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8" name="TextBox 8"/>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9" name="TextBox 9"/>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
        <p:nvSpPr>
          <p:cNvPr id="10" name="TextBox 10"/>
          <p:cNvSpPr txBox="1"/>
          <p:nvPr/>
        </p:nvSpPr>
        <p:spPr>
          <a:xfrm>
            <a:off x="4161833" y="620381"/>
            <a:ext cx="9964334" cy="1118874"/>
          </a:xfrm>
          <a:prstGeom prst="rect">
            <a:avLst/>
          </a:prstGeom>
        </p:spPr>
        <p:txBody>
          <a:bodyPr lIns="0" tIns="0" rIns="0" bIns="0" rtlCol="0" anchor="t">
            <a:spAutoFit/>
          </a:bodyPr>
          <a:lstStyle/>
          <a:p>
            <a:pPr marL="0" lvl="0" indent="0" algn="l">
              <a:lnSpc>
                <a:spcPts val="8909"/>
              </a:lnSpc>
              <a:spcBef>
                <a:spcPct val="0"/>
              </a:spcBef>
            </a:pPr>
            <a:r>
              <a:rPr lang="en-US" sz="7079" b="1" u="none" strike="noStrike">
                <a:solidFill>
                  <a:srgbClr val="2E3C4E"/>
                </a:solidFill>
                <a:latin typeface="Barlow Bold"/>
                <a:ea typeface="Barlow Bold"/>
                <a:cs typeface="Barlow Bold"/>
                <a:sym typeface="Barlow Bold"/>
              </a:rPr>
              <a:t>PHARMACY DASHBOARD</a:t>
            </a:r>
          </a:p>
        </p:txBody>
      </p:sp>
      <p:sp>
        <p:nvSpPr>
          <p:cNvPr id="11" name="Freeform 11"/>
          <p:cNvSpPr/>
          <p:nvPr/>
        </p:nvSpPr>
        <p:spPr>
          <a:xfrm>
            <a:off x="3106121" y="2432762"/>
            <a:ext cx="11974324" cy="6226963"/>
          </a:xfrm>
          <a:custGeom>
            <a:avLst/>
            <a:gdLst/>
            <a:ahLst/>
            <a:cxnLst/>
            <a:rect l="l" t="t" r="r" b="b"/>
            <a:pathLst>
              <a:path w="11974324" h="6226963">
                <a:moveTo>
                  <a:pt x="0" y="0"/>
                </a:moveTo>
                <a:lnTo>
                  <a:pt x="11974324" y="0"/>
                </a:lnTo>
                <a:lnTo>
                  <a:pt x="11974324" y="6226963"/>
                </a:lnTo>
                <a:lnTo>
                  <a:pt x="0" y="6226963"/>
                </a:lnTo>
                <a:lnTo>
                  <a:pt x="0" y="0"/>
                </a:lnTo>
                <a:close/>
              </a:path>
            </a:pathLst>
          </a:custGeom>
          <a:blipFill>
            <a:blip r:embed="rId3"/>
            <a:stretch>
              <a:fillRect t="-718" b="-718"/>
            </a:stretch>
          </a:blipFill>
          <a:ln w="57150" cap="rnd">
            <a:solidFill>
              <a:srgbClr val="FFFFFF"/>
            </a:solidFill>
            <a:prstDash val="solid"/>
            <a:round/>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5504" y="805122"/>
            <a:ext cx="16396992" cy="7978776"/>
            <a:chOff x="0" y="0"/>
            <a:chExt cx="21862656" cy="10638368"/>
          </a:xfrm>
        </p:grpSpPr>
        <p:grpSp>
          <p:nvGrpSpPr>
            <p:cNvPr id="3" name="Group 3"/>
            <p:cNvGrpSpPr/>
            <p:nvPr/>
          </p:nvGrpSpPr>
          <p:grpSpPr>
            <a:xfrm>
              <a:off x="0" y="0"/>
              <a:ext cx="4478792" cy="710536"/>
              <a:chOff x="0" y="0"/>
              <a:chExt cx="3982644" cy="631825"/>
            </a:xfrm>
          </p:grpSpPr>
          <p:sp>
            <p:nvSpPr>
              <p:cNvPr id="4" name="Freeform 4"/>
              <p:cNvSpPr/>
              <p:nvPr/>
            </p:nvSpPr>
            <p:spPr>
              <a:xfrm>
                <a:off x="0" y="0"/>
                <a:ext cx="3982720" cy="631698"/>
              </a:xfrm>
              <a:custGeom>
                <a:avLst/>
                <a:gdLst/>
                <a:ahLst/>
                <a:cxnLst/>
                <a:rect l="l" t="t" r="r" b="b"/>
                <a:pathLst>
                  <a:path w="3982720" h="631698">
                    <a:moveTo>
                      <a:pt x="0" y="315849"/>
                    </a:moveTo>
                    <a:cubicBezTo>
                      <a:pt x="0" y="141351"/>
                      <a:pt x="143891" y="0"/>
                      <a:pt x="321310" y="0"/>
                    </a:cubicBezTo>
                    <a:lnTo>
                      <a:pt x="3661410" y="0"/>
                    </a:lnTo>
                    <a:lnTo>
                      <a:pt x="3661410" y="6350"/>
                    </a:lnTo>
                    <a:lnTo>
                      <a:pt x="3661410" y="0"/>
                    </a:lnTo>
                    <a:cubicBezTo>
                      <a:pt x="3838702" y="0"/>
                      <a:pt x="3982720" y="141351"/>
                      <a:pt x="3982720" y="315849"/>
                    </a:cubicBezTo>
                    <a:lnTo>
                      <a:pt x="3976370" y="315849"/>
                    </a:lnTo>
                    <a:lnTo>
                      <a:pt x="3982720" y="315849"/>
                    </a:lnTo>
                    <a:lnTo>
                      <a:pt x="3976370" y="315849"/>
                    </a:lnTo>
                    <a:lnTo>
                      <a:pt x="3982720" y="315849"/>
                    </a:lnTo>
                    <a:cubicBezTo>
                      <a:pt x="3982720" y="490474"/>
                      <a:pt x="3838829" y="631698"/>
                      <a:pt x="3661410" y="631698"/>
                    </a:cubicBezTo>
                    <a:lnTo>
                      <a:pt x="3661410" y="625348"/>
                    </a:lnTo>
                    <a:lnTo>
                      <a:pt x="3661410" y="631698"/>
                    </a:lnTo>
                    <a:lnTo>
                      <a:pt x="321310" y="631698"/>
                    </a:lnTo>
                    <a:lnTo>
                      <a:pt x="321310" y="625348"/>
                    </a:lnTo>
                    <a:lnTo>
                      <a:pt x="321310" y="631698"/>
                    </a:lnTo>
                    <a:cubicBezTo>
                      <a:pt x="143891" y="631825"/>
                      <a:pt x="0" y="490474"/>
                      <a:pt x="0" y="315976"/>
                    </a:cubicBezTo>
                    <a:lnTo>
                      <a:pt x="6350" y="315976"/>
                    </a:lnTo>
                    <a:lnTo>
                      <a:pt x="0" y="315976"/>
                    </a:lnTo>
                    <a:moveTo>
                      <a:pt x="12700" y="315976"/>
                    </a:moveTo>
                    <a:lnTo>
                      <a:pt x="6350" y="315976"/>
                    </a:lnTo>
                    <a:lnTo>
                      <a:pt x="12700" y="315976"/>
                    </a:lnTo>
                    <a:cubicBezTo>
                      <a:pt x="12700" y="483235"/>
                      <a:pt x="150749" y="619125"/>
                      <a:pt x="321310" y="619125"/>
                    </a:cubicBezTo>
                    <a:lnTo>
                      <a:pt x="3661410" y="619125"/>
                    </a:lnTo>
                    <a:cubicBezTo>
                      <a:pt x="3831971" y="619125"/>
                      <a:pt x="3970020" y="483235"/>
                      <a:pt x="3970020" y="315976"/>
                    </a:cubicBezTo>
                    <a:cubicBezTo>
                      <a:pt x="3970020" y="148717"/>
                      <a:pt x="3831844" y="12700"/>
                      <a:pt x="3661410" y="12700"/>
                    </a:cubicBezTo>
                    <a:lnTo>
                      <a:pt x="321310" y="12700"/>
                    </a:lnTo>
                    <a:lnTo>
                      <a:pt x="321310" y="6350"/>
                    </a:lnTo>
                    <a:lnTo>
                      <a:pt x="321310" y="12700"/>
                    </a:lnTo>
                    <a:cubicBezTo>
                      <a:pt x="150749" y="12700"/>
                      <a:pt x="12700" y="148590"/>
                      <a:pt x="12700" y="315849"/>
                    </a:cubicBezTo>
                    <a:close/>
                  </a:path>
                </a:pathLst>
              </a:custGeom>
              <a:solidFill>
                <a:srgbClr val="75BAE6"/>
              </a:solidFill>
              <a:ln w="12700">
                <a:solidFill>
                  <a:srgbClr val="000000"/>
                </a:solidFill>
              </a:ln>
            </p:spPr>
          </p:sp>
        </p:grpSp>
        <p:sp>
          <p:nvSpPr>
            <p:cNvPr id="5" name="Freeform 5" descr="preencoded.png"/>
            <p:cNvSpPr/>
            <p:nvPr/>
          </p:nvSpPr>
          <p:spPr>
            <a:xfrm>
              <a:off x="234541" y="213118"/>
              <a:ext cx="284086" cy="284086"/>
            </a:xfrm>
            <a:custGeom>
              <a:avLst/>
              <a:gdLst/>
              <a:ahLst/>
              <a:cxnLst/>
              <a:rect l="l" t="t" r="r" b="b"/>
              <a:pathLst>
                <a:path w="284086" h="284086">
                  <a:moveTo>
                    <a:pt x="0" y="0"/>
                  </a:moveTo>
                  <a:lnTo>
                    <a:pt x="284086" y="0"/>
                  </a:lnTo>
                  <a:lnTo>
                    <a:pt x="284086" y="284086"/>
                  </a:lnTo>
                  <a:lnTo>
                    <a:pt x="0" y="284086"/>
                  </a:lnTo>
                  <a:lnTo>
                    <a:pt x="0" y="0"/>
                  </a:lnTo>
                  <a:close/>
                </a:path>
              </a:pathLst>
            </a:custGeom>
            <a:blipFill>
              <a:blip r:embed="rId2">
                <a:extLst>
                  <a:ext uri="{96DAC541-7B7A-43D3-8B79-37D633B846F1}">
                    <asvg:svgBlip xmlns:asvg="http://schemas.microsoft.com/office/drawing/2016/SVG/main" xmlns="" r:embed="rId3"/>
                  </a:ext>
                </a:extLst>
              </a:blip>
              <a:stretch>
                <a:fillRect t="-7500" b="-7495"/>
              </a:stretch>
            </a:blipFill>
          </p:spPr>
        </p:sp>
        <p:sp>
          <p:nvSpPr>
            <p:cNvPr id="6" name="TextBox 6"/>
            <p:cNvSpPr txBox="1"/>
            <p:nvPr/>
          </p:nvSpPr>
          <p:spPr>
            <a:xfrm>
              <a:off x="660549" y="138174"/>
              <a:ext cx="3583702" cy="521475"/>
            </a:xfrm>
            <a:prstGeom prst="rect">
              <a:avLst/>
            </a:prstGeom>
          </p:spPr>
          <p:txBody>
            <a:bodyPr lIns="0" tIns="0" rIns="0" bIns="0" rtlCol="0" anchor="t">
              <a:spAutoFit/>
            </a:bodyPr>
            <a:lstStyle/>
            <a:p>
              <a:pPr algn="l">
                <a:lnSpc>
                  <a:spcPts val="2670"/>
                </a:lnSpc>
              </a:pPr>
              <a:r>
                <a:rPr lang="en-US" sz="1616">
                  <a:solidFill>
                    <a:srgbClr val="75BAE6"/>
                  </a:solidFill>
                  <a:latin typeface="Montserrat"/>
                  <a:ea typeface="Montserrat"/>
                  <a:cs typeface="Montserrat"/>
                  <a:sym typeface="Montserrat"/>
                </a:rPr>
                <a:t>SYSTEM REQUIREMENTS</a:t>
              </a:r>
            </a:p>
          </p:txBody>
        </p:sp>
        <p:sp>
          <p:nvSpPr>
            <p:cNvPr id="7" name="TextBox 7"/>
            <p:cNvSpPr txBox="1"/>
            <p:nvPr/>
          </p:nvSpPr>
          <p:spPr>
            <a:xfrm>
              <a:off x="6350" y="792286"/>
              <a:ext cx="11041863" cy="1077316"/>
            </a:xfrm>
            <a:prstGeom prst="rect">
              <a:avLst/>
            </a:prstGeom>
          </p:spPr>
          <p:txBody>
            <a:bodyPr lIns="0" tIns="0" rIns="0" bIns="0" rtlCol="0" anchor="t">
              <a:spAutoFit/>
            </a:bodyPr>
            <a:lstStyle/>
            <a:p>
              <a:pPr algn="l">
                <a:lnSpc>
                  <a:spcPts val="6124"/>
                </a:lnSpc>
              </a:pPr>
              <a:r>
                <a:rPr lang="en-US" sz="4874" b="1">
                  <a:solidFill>
                    <a:srgbClr val="2E3C4E"/>
                  </a:solidFill>
                  <a:latin typeface="Barlow Bold"/>
                  <a:ea typeface="Barlow Bold"/>
                  <a:cs typeface="Barlow Bold"/>
                  <a:sym typeface="Barlow Bold"/>
                </a:rPr>
                <a:t>Non-Functional Requirements</a:t>
              </a:r>
            </a:p>
          </p:txBody>
        </p:sp>
        <p:sp>
          <p:nvSpPr>
            <p:cNvPr id="8" name="TextBox 8"/>
            <p:cNvSpPr txBox="1"/>
            <p:nvPr/>
          </p:nvSpPr>
          <p:spPr>
            <a:xfrm>
              <a:off x="6350" y="2267277"/>
              <a:ext cx="21856306"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Beyond features and functionality, our Hospital Management System is built on a foundation of performance, security, and reliability that healthcare organizations demand. These critical requirements ensure the system operates flawlessly under all conditions.</a:t>
              </a:r>
            </a:p>
          </p:txBody>
        </p:sp>
        <p:sp>
          <p:nvSpPr>
            <p:cNvPr id="9" name="Freeform 9" descr="preencoded.png"/>
            <p:cNvSpPr/>
            <p:nvPr/>
          </p:nvSpPr>
          <p:spPr>
            <a:xfrm>
              <a:off x="6350" y="3709717"/>
              <a:ext cx="789788" cy="789788"/>
            </a:xfrm>
            <a:custGeom>
              <a:avLst/>
              <a:gdLst/>
              <a:ahLst/>
              <a:cxnLst/>
              <a:rect l="l" t="t" r="r" b="b"/>
              <a:pathLst>
                <a:path w="789788" h="789788">
                  <a:moveTo>
                    <a:pt x="0" y="0"/>
                  </a:moveTo>
                  <a:lnTo>
                    <a:pt x="789788" y="0"/>
                  </a:lnTo>
                  <a:lnTo>
                    <a:pt x="789788" y="789788"/>
                  </a:lnTo>
                  <a:lnTo>
                    <a:pt x="0" y="789788"/>
                  </a:lnTo>
                  <a:lnTo>
                    <a:pt x="0" y="0"/>
                  </a:lnTo>
                  <a:close/>
                </a:path>
              </a:pathLst>
            </a:custGeom>
            <a:blipFill>
              <a:blip r:embed="rId4">
                <a:extLst>
                  <a:ext uri="{96DAC541-7B7A-43D3-8B79-37D633B846F1}">
                    <asvg:svgBlip xmlns:asvg="http://schemas.microsoft.com/office/drawing/2016/SVG/main" xmlns="" r:embed="rId5"/>
                  </a:ext>
                </a:extLst>
              </a:blip>
              <a:stretch>
                <a:fillRect t="-26189" b="-26189"/>
              </a:stretch>
            </a:blipFill>
          </p:spPr>
        </p:sp>
        <p:sp>
          <p:nvSpPr>
            <p:cNvPr id="10" name="TextBox 10"/>
            <p:cNvSpPr txBox="1"/>
            <p:nvPr/>
          </p:nvSpPr>
          <p:spPr>
            <a:xfrm>
              <a:off x="1191019" y="3690667"/>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Performance</a:t>
              </a:r>
            </a:p>
          </p:txBody>
        </p:sp>
        <p:sp>
          <p:nvSpPr>
            <p:cNvPr id="11" name="TextBox 11"/>
            <p:cNvSpPr txBox="1"/>
            <p:nvPr/>
          </p:nvSpPr>
          <p:spPr>
            <a:xfrm>
              <a:off x="1191019" y="4342533"/>
              <a:ext cx="9546031"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Lightning-fast response times and efficient processing even during peak usage periods with thousands of concurrent users</a:t>
              </a:r>
            </a:p>
          </p:txBody>
        </p:sp>
        <p:sp>
          <p:nvSpPr>
            <p:cNvPr id="12" name="Freeform 12" descr="preencoded.png"/>
            <p:cNvSpPr/>
            <p:nvPr/>
          </p:nvSpPr>
          <p:spPr>
            <a:xfrm>
              <a:off x="11131944" y="3709717"/>
              <a:ext cx="789788" cy="789788"/>
            </a:xfrm>
            <a:custGeom>
              <a:avLst/>
              <a:gdLst/>
              <a:ahLst/>
              <a:cxnLst/>
              <a:rect l="l" t="t" r="r" b="b"/>
              <a:pathLst>
                <a:path w="789788" h="789788">
                  <a:moveTo>
                    <a:pt x="0" y="0"/>
                  </a:moveTo>
                  <a:lnTo>
                    <a:pt x="789787" y="0"/>
                  </a:lnTo>
                  <a:lnTo>
                    <a:pt x="789787" y="789788"/>
                  </a:lnTo>
                  <a:lnTo>
                    <a:pt x="0" y="789788"/>
                  </a:lnTo>
                  <a:lnTo>
                    <a:pt x="0" y="0"/>
                  </a:lnTo>
                  <a:close/>
                </a:path>
              </a:pathLst>
            </a:custGeom>
            <a:blipFill>
              <a:blip r:embed="rId6">
                <a:extLst>
                  <a:ext uri="{96DAC541-7B7A-43D3-8B79-37D633B846F1}">
                    <asvg:svgBlip xmlns:asvg="http://schemas.microsoft.com/office/drawing/2016/SVG/main" xmlns="" r:embed="rId7"/>
                  </a:ext>
                </a:extLst>
              </a:blip>
              <a:stretch>
                <a:fillRect t="-13491" b="-13491"/>
              </a:stretch>
            </a:blipFill>
          </p:spPr>
        </p:sp>
        <p:sp>
          <p:nvSpPr>
            <p:cNvPr id="13" name="TextBox 13"/>
            <p:cNvSpPr txBox="1"/>
            <p:nvPr/>
          </p:nvSpPr>
          <p:spPr>
            <a:xfrm>
              <a:off x="12316612" y="3690667"/>
              <a:ext cx="4182466"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Security &amp; Compliance</a:t>
              </a:r>
            </a:p>
          </p:txBody>
        </p:sp>
        <p:sp>
          <p:nvSpPr>
            <p:cNvPr id="14" name="TextBox 14"/>
            <p:cNvSpPr txBox="1"/>
            <p:nvPr/>
          </p:nvSpPr>
          <p:spPr>
            <a:xfrm>
              <a:off x="12316612" y="4342533"/>
              <a:ext cx="9546031"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HIPAA and GDPR compliant with role-based access control, end-to-end encryption, and comprehensive audit trails</a:t>
              </a:r>
            </a:p>
          </p:txBody>
        </p:sp>
        <p:sp>
          <p:nvSpPr>
            <p:cNvPr id="15" name="Freeform 15" descr="preencoded.png"/>
            <p:cNvSpPr/>
            <p:nvPr/>
          </p:nvSpPr>
          <p:spPr>
            <a:xfrm>
              <a:off x="6350" y="6566824"/>
              <a:ext cx="789788" cy="789788"/>
            </a:xfrm>
            <a:custGeom>
              <a:avLst/>
              <a:gdLst/>
              <a:ahLst/>
              <a:cxnLst/>
              <a:rect l="l" t="t" r="r" b="b"/>
              <a:pathLst>
                <a:path w="789788" h="789788">
                  <a:moveTo>
                    <a:pt x="0" y="0"/>
                  </a:moveTo>
                  <a:lnTo>
                    <a:pt x="789788" y="0"/>
                  </a:lnTo>
                  <a:lnTo>
                    <a:pt x="789788" y="789787"/>
                  </a:lnTo>
                  <a:lnTo>
                    <a:pt x="0" y="789787"/>
                  </a:lnTo>
                  <a:lnTo>
                    <a:pt x="0" y="0"/>
                  </a:lnTo>
                  <a:close/>
                </a:path>
              </a:pathLst>
            </a:custGeom>
            <a:blipFill>
              <a:blip r:embed="rId8">
                <a:extLst>
                  <a:ext uri="{96DAC541-7B7A-43D3-8B79-37D633B846F1}">
                    <asvg:svgBlip xmlns:asvg="http://schemas.microsoft.com/office/drawing/2016/SVG/main" xmlns="" r:embed="rId9"/>
                  </a:ext>
                </a:extLst>
              </a:blip>
              <a:stretch>
                <a:fillRect t="-7142" b="-7141"/>
              </a:stretch>
            </a:blipFill>
          </p:spPr>
        </p:sp>
        <p:sp>
          <p:nvSpPr>
            <p:cNvPr id="16" name="TextBox 16"/>
            <p:cNvSpPr txBox="1"/>
            <p:nvPr/>
          </p:nvSpPr>
          <p:spPr>
            <a:xfrm>
              <a:off x="1191019" y="6547774"/>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Usability</a:t>
              </a:r>
            </a:p>
          </p:txBody>
        </p:sp>
        <p:sp>
          <p:nvSpPr>
            <p:cNvPr id="17" name="TextBox 17"/>
            <p:cNvSpPr txBox="1"/>
            <p:nvPr/>
          </p:nvSpPr>
          <p:spPr>
            <a:xfrm>
              <a:off x="1191019" y="7199639"/>
              <a:ext cx="9546031"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Intuitive interfaces designed for healthcare professionals with minimal training requirements and accessible design</a:t>
              </a:r>
            </a:p>
          </p:txBody>
        </p:sp>
        <p:sp>
          <p:nvSpPr>
            <p:cNvPr id="18" name="Freeform 18" descr="preencoded.png"/>
            <p:cNvSpPr/>
            <p:nvPr/>
          </p:nvSpPr>
          <p:spPr>
            <a:xfrm>
              <a:off x="11131944" y="6566824"/>
              <a:ext cx="789788" cy="789788"/>
            </a:xfrm>
            <a:custGeom>
              <a:avLst/>
              <a:gdLst/>
              <a:ahLst/>
              <a:cxnLst/>
              <a:rect l="l" t="t" r="r" b="b"/>
              <a:pathLst>
                <a:path w="789788" h="789788">
                  <a:moveTo>
                    <a:pt x="0" y="0"/>
                  </a:moveTo>
                  <a:lnTo>
                    <a:pt x="789787" y="0"/>
                  </a:lnTo>
                  <a:lnTo>
                    <a:pt x="789787" y="789787"/>
                  </a:lnTo>
                  <a:lnTo>
                    <a:pt x="0" y="789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TextBox 19"/>
            <p:cNvSpPr txBox="1"/>
            <p:nvPr/>
          </p:nvSpPr>
          <p:spPr>
            <a:xfrm>
              <a:off x="12316612" y="6547774"/>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Reliability</a:t>
              </a:r>
            </a:p>
          </p:txBody>
        </p:sp>
        <p:sp>
          <p:nvSpPr>
            <p:cNvPr id="20" name="TextBox 20"/>
            <p:cNvSpPr txBox="1"/>
            <p:nvPr/>
          </p:nvSpPr>
          <p:spPr>
            <a:xfrm>
              <a:off x="12316612" y="7199639"/>
              <a:ext cx="9546031"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99.9% uptime guarantee with redundant systems, automatic failover, and robust error handling mechanisms</a:t>
              </a:r>
            </a:p>
          </p:txBody>
        </p:sp>
        <p:sp>
          <p:nvSpPr>
            <p:cNvPr id="21" name="Freeform 21" descr="preencoded.png"/>
            <p:cNvSpPr/>
            <p:nvPr/>
          </p:nvSpPr>
          <p:spPr>
            <a:xfrm>
              <a:off x="6350" y="8918495"/>
              <a:ext cx="789788" cy="789788"/>
            </a:xfrm>
            <a:custGeom>
              <a:avLst/>
              <a:gdLst/>
              <a:ahLst/>
              <a:cxnLst/>
              <a:rect l="l" t="t" r="r" b="b"/>
              <a:pathLst>
                <a:path w="789788" h="789788">
                  <a:moveTo>
                    <a:pt x="0" y="0"/>
                  </a:moveTo>
                  <a:lnTo>
                    <a:pt x="789788" y="0"/>
                  </a:lnTo>
                  <a:lnTo>
                    <a:pt x="789788" y="789788"/>
                  </a:lnTo>
                  <a:lnTo>
                    <a:pt x="0" y="789788"/>
                  </a:lnTo>
                  <a:lnTo>
                    <a:pt x="0" y="0"/>
                  </a:lnTo>
                  <a:close/>
                </a:path>
              </a:pathLst>
            </a:custGeom>
            <a:blipFill>
              <a:blip r:embed="rId12">
                <a:extLst>
                  <a:ext uri="{96DAC541-7B7A-43D3-8B79-37D633B846F1}">
                    <asvg:svgBlip xmlns:asvg="http://schemas.microsoft.com/office/drawing/2016/SVG/main" xmlns="" r:embed="rId13"/>
                  </a:ext>
                </a:extLst>
              </a:blip>
              <a:stretch>
                <a:fillRect l="-4761" r="-4761"/>
              </a:stretch>
            </a:blipFill>
          </p:spPr>
        </p:sp>
        <p:sp>
          <p:nvSpPr>
            <p:cNvPr id="22" name="TextBox 22"/>
            <p:cNvSpPr txBox="1"/>
            <p:nvPr/>
          </p:nvSpPr>
          <p:spPr>
            <a:xfrm>
              <a:off x="1191019" y="8899445"/>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Scalability</a:t>
              </a:r>
            </a:p>
          </p:txBody>
        </p:sp>
        <p:sp>
          <p:nvSpPr>
            <p:cNvPr id="23" name="TextBox 23"/>
            <p:cNvSpPr txBox="1"/>
            <p:nvPr/>
          </p:nvSpPr>
          <p:spPr>
            <a:xfrm>
              <a:off x="1191019" y="9551324"/>
              <a:ext cx="9546031"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Architecture that grows with your organization, from small clinics to large multi-facility hospital networks</a:t>
              </a:r>
            </a:p>
          </p:txBody>
        </p:sp>
        <p:sp>
          <p:nvSpPr>
            <p:cNvPr id="24" name="Freeform 24" descr="preencoded.png"/>
            <p:cNvSpPr/>
            <p:nvPr/>
          </p:nvSpPr>
          <p:spPr>
            <a:xfrm>
              <a:off x="11131944" y="8918495"/>
              <a:ext cx="789788" cy="789788"/>
            </a:xfrm>
            <a:custGeom>
              <a:avLst/>
              <a:gdLst/>
              <a:ahLst/>
              <a:cxnLst/>
              <a:rect l="l" t="t" r="r" b="b"/>
              <a:pathLst>
                <a:path w="789788" h="789788">
                  <a:moveTo>
                    <a:pt x="0" y="0"/>
                  </a:moveTo>
                  <a:lnTo>
                    <a:pt x="789787" y="0"/>
                  </a:lnTo>
                  <a:lnTo>
                    <a:pt x="789787" y="789788"/>
                  </a:lnTo>
                  <a:lnTo>
                    <a:pt x="0" y="789788"/>
                  </a:lnTo>
                  <a:lnTo>
                    <a:pt x="0" y="0"/>
                  </a:lnTo>
                  <a:close/>
                </a:path>
              </a:pathLst>
            </a:custGeom>
            <a:blipFill>
              <a:blip r:embed="rId14">
                <a:extLst>
                  <a:ext uri="{96DAC541-7B7A-43D3-8B79-37D633B846F1}">
                    <asvg:svgBlip xmlns:asvg="http://schemas.microsoft.com/office/drawing/2016/SVG/main" xmlns="" r:embed="rId15"/>
                  </a:ext>
                </a:extLst>
              </a:blip>
              <a:stretch>
                <a:fillRect t="-28571" b="-28569"/>
              </a:stretch>
            </a:blipFill>
          </p:spPr>
        </p:sp>
        <p:sp>
          <p:nvSpPr>
            <p:cNvPr id="25" name="TextBox 25"/>
            <p:cNvSpPr txBox="1"/>
            <p:nvPr/>
          </p:nvSpPr>
          <p:spPr>
            <a:xfrm>
              <a:off x="12316612" y="8899445"/>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Cross-Platform</a:t>
              </a:r>
            </a:p>
          </p:txBody>
        </p:sp>
        <p:sp>
          <p:nvSpPr>
            <p:cNvPr id="26" name="TextBox 26"/>
            <p:cNvSpPr txBox="1"/>
            <p:nvPr/>
          </p:nvSpPr>
          <p:spPr>
            <a:xfrm>
              <a:off x="12316612" y="9551324"/>
              <a:ext cx="9546031" cy="1087044"/>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Seamless operation across desktop, tablet, and mobile devices with responsive design and offline capabilities</a:t>
              </a:r>
            </a:p>
          </p:txBody>
        </p:sp>
      </p:grpSp>
      <p:grpSp>
        <p:nvGrpSpPr>
          <p:cNvPr id="27" name="Group 27"/>
          <p:cNvGrpSpPr/>
          <p:nvPr/>
        </p:nvGrpSpPr>
        <p:grpSpPr>
          <a:xfrm>
            <a:off x="0" y="9462345"/>
            <a:ext cx="19706139" cy="3086100"/>
            <a:chOff x="0" y="0"/>
            <a:chExt cx="5190094" cy="812800"/>
          </a:xfrm>
        </p:grpSpPr>
        <p:sp>
          <p:nvSpPr>
            <p:cNvPr id="28" name="Freeform 28"/>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29" name="TextBox 29"/>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30" name="TextBox 30"/>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47890" y="925563"/>
            <a:ext cx="7292426" cy="739531"/>
          </a:xfrm>
          <a:prstGeom prst="rect">
            <a:avLst/>
          </a:prstGeom>
        </p:spPr>
        <p:txBody>
          <a:bodyPr lIns="0" tIns="0" rIns="0" bIns="0" rtlCol="0" anchor="t">
            <a:spAutoFit/>
          </a:bodyPr>
          <a:lstStyle/>
          <a:p>
            <a:pPr algn="l">
              <a:lnSpc>
                <a:spcPts val="5500"/>
              </a:lnSpc>
            </a:pPr>
            <a:r>
              <a:rPr lang="en-US" sz="4375" b="1">
                <a:solidFill>
                  <a:srgbClr val="2E3C4E"/>
                </a:solidFill>
                <a:latin typeface="Barlow Bold"/>
                <a:ea typeface="Barlow Bold"/>
                <a:cs typeface="Barlow Bold"/>
                <a:sym typeface="Barlow Bold"/>
              </a:rPr>
              <a:t>Integration &amp; Communication</a:t>
            </a:r>
          </a:p>
        </p:txBody>
      </p:sp>
      <p:sp>
        <p:nvSpPr>
          <p:cNvPr id="3" name="TextBox 3"/>
          <p:cNvSpPr txBox="1"/>
          <p:nvPr/>
        </p:nvSpPr>
        <p:spPr>
          <a:xfrm>
            <a:off x="947890" y="2125713"/>
            <a:ext cx="4878143" cy="439941"/>
          </a:xfrm>
          <a:prstGeom prst="rect">
            <a:avLst/>
          </a:prstGeom>
        </p:spPr>
        <p:txBody>
          <a:bodyPr lIns="0" tIns="0" rIns="0" bIns="0" rtlCol="0" anchor="t">
            <a:spAutoFit/>
          </a:bodyPr>
          <a:lstStyle/>
          <a:p>
            <a:pPr algn="l">
              <a:lnSpc>
                <a:spcPts val="3312"/>
              </a:lnSpc>
            </a:pPr>
            <a:r>
              <a:rPr lang="en-US" sz="2625" b="1">
                <a:solidFill>
                  <a:srgbClr val="2E3C4E"/>
                </a:solidFill>
                <a:latin typeface="Barlow Bold"/>
                <a:ea typeface="Barlow Bold"/>
                <a:cs typeface="Barlow Bold"/>
                <a:sym typeface="Barlow Bold"/>
              </a:rPr>
              <a:t>External Interface Requirements</a:t>
            </a:r>
          </a:p>
        </p:txBody>
      </p:sp>
      <p:sp>
        <p:nvSpPr>
          <p:cNvPr id="4" name="TextBox 4"/>
          <p:cNvSpPr txBox="1"/>
          <p:nvPr/>
        </p:nvSpPr>
        <p:spPr>
          <a:xfrm>
            <a:off x="947890" y="2709863"/>
            <a:ext cx="7935963" cy="1344216"/>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Our system is designed to work harmoniously within your existing technology ecosystem, connecting with various devices, applications, and communication channels to create a truly integrated healthcare environment.</a:t>
            </a:r>
          </a:p>
        </p:txBody>
      </p:sp>
      <p:grpSp>
        <p:nvGrpSpPr>
          <p:cNvPr id="5" name="Group 5"/>
          <p:cNvGrpSpPr/>
          <p:nvPr/>
        </p:nvGrpSpPr>
        <p:grpSpPr>
          <a:xfrm>
            <a:off x="933602" y="4255589"/>
            <a:ext cx="3900640" cy="2351484"/>
            <a:chOff x="0" y="0"/>
            <a:chExt cx="5200853" cy="3135312"/>
          </a:xfrm>
        </p:grpSpPr>
        <p:sp>
          <p:nvSpPr>
            <p:cNvPr id="6" name="Freeform 6"/>
            <p:cNvSpPr/>
            <p:nvPr/>
          </p:nvSpPr>
          <p:spPr>
            <a:xfrm>
              <a:off x="19050" y="19050"/>
              <a:ext cx="5162677" cy="3097149"/>
            </a:xfrm>
            <a:custGeom>
              <a:avLst/>
              <a:gdLst/>
              <a:ahLst/>
              <a:cxnLst/>
              <a:rect l="l" t="t" r="r" b="b"/>
              <a:pathLst>
                <a:path w="5162677" h="3097149">
                  <a:moveTo>
                    <a:pt x="0" y="182880"/>
                  </a:moveTo>
                  <a:cubicBezTo>
                    <a:pt x="0" y="81915"/>
                    <a:pt x="82296" y="0"/>
                    <a:pt x="183769" y="0"/>
                  </a:cubicBezTo>
                  <a:lnTo>
                    <a:pt x="4978908" y="0"/>
                  </a:lnTo>
                  <a:cubicBezTo>
                    <a:pt x="5080381" y="0"/>
                    <a:pt x="5162677" y="81915"/>
                    <a:pt x="5162677" y="182880"/>
                  </a:cubicBezTo>
                  <a:lnTo>
                    <a:pt x="5162677" y="2914269"/>
                  </a:lnTo>
                  <a:cubicBezTo>
                    <a:pt x="5162677" y="3015234"/>
                    <a:pt x="5080381" y="3097149"/>
                    <a:pt x="4978908" y="3097149"/>
                  </a:cubicBezTo>
                  <a:lnTo>
                    <a:pt x="183769" y="3097149"/>
                  </a:lnTo>
                  <a:cubicBezTo>
                    <a:pt x="82296" y="3097149"/>
                    <a:pt x="0" y="3015234"/>
                    <a:pt x="0" y="2914269"/>
                  </a:cubicBezTo>
                  <a:close/>
                </a:path>
              </a:pathLst>
            </a:custGeom>
            <a:solidFill>
              <a:srgbClr val="FFFFFF"/>
            </a:solidFill>
            <a:ln w="12700">
              <a:solidFill>
                <a:srgbClr val="000000"/>
              </a:solidFill>
            </a:ln>
          </p:spPr>
        </p:sp>
        <p:sp>
          <p:nvSpPr>
            <p:cNvPr id="7" name="Freeform 7"/>
            <p:cNvSpPr/>
            <p:nvPr/>
          </p:nvSpPr>
          <p:spPr>
            <a:xfrm>
              <a:off x="0" y="0"/>
              <a:ext cx="5200777" cy="3135249"/>
            </a:xfrm>
            <a:custGeom>
              <a:avLst/>
              <a:gdLst/>
              <a:ahLst/>
              <a:cxnLst/>
              <a:rect l="l" t="t" r="r" b="b"/>
              <a:pathLst>
                <a:path w="5200777" h="3135249">
                  <a:moveTo>
                    <a:pt x="0" y="201930"/>
                  </a:moveTo>
                  <a:cubicBezTo>
                    <a:pt x="0" y="90297"/>
                    <a:pt x="90932" y="0"/>
                    <a:pt x="202819" y="0"/>
                  </a:cubicBezTo>
                  <a:lnTo>
                    <a:pt x="4997958" y="0"/>
                  </a:lnTo>
                  <a:lnTo>
                    <a:pt x="4997958" y="19050"/>
                  </a:lnTo>
                  <a:lnTo>
                    <a:pt x="4997958" y="0"/>
                  </a:lnTo>
                  <a:cubicBezTo>
                    <a:pt x="5109845" y="0"/>
                    <a:pt x="5200777" y="90297"/>
                    <a:pt x="5200777" y="201930"/>
                  </a:cubicBezTo>
                  <a:lnTo>
                    <a:pt x="5181727" y="201930"/>
                  </a:lnTo>
                  <a:lnTo>
                    <a:pt x="5200777" y="201930"/>
                  </a:lnTo>
                  <a:lnTo>
                    <a:pt x="5200777" y="2933319"/>
                  </a:lnTo>
                  <a:lnTo>
                    <a:pt x="5181727" y="2933319"/>
                  </a:lnTo>
                  <a:lnTo>
                    <a:pt x="5200777" y="2933319"/>
                  </a:lnTo>
                  <a:cubicBezTo>
                    <a:pt x="5200777" y="3044952"/>
                    <a:pt x="5109845" y="3135249"/>
                    <a:pt x="4997958" y="3135249"/>
                  </a:cubicBezTo>
                  <a:lnTo>
                    <a:pt x="4997958" y="3116199"/>
                  </a:lnTo>
                  <a:lnTo>
                    <a:pt x="4997958" y="3135249"/>
                  </a:lnTo>
                  <a:lnTo>
                    <a:pt x="202819" y="3135249"/>
                  </a:lnTo>
                  <a:lnTo>
                    <a:pt x="202819" y="3116199"/>
                  </a:lnTo>
                  <a:lnTo>
                    <a:pt x="202819" y="3135249"/>
                  </a:lnTo>
                  <a:cubicBezTo>
                    <a:pt x="90932" y="3135376"/>
                    <a:pt x="0" y="3044952"/>
                    <a:pt x="0" y="2933319"/>
                  </a:cubicBezTo>
                  <a:lnTo>
                    <a:pt x="0" y="201930"/>
                  </a:lnTo>
                  <a:lnTo>
                    <a:pt x="19050" y="201930"/>
                  </a:lnTo>
                  <a:lnTo>
                    <a:pt x="0" y="201930"/>
                  </a:lnTo>
                  <a:moveTo>
                    <a:pt x="38100" y="201930"/>
                  </a:moveTo>
                  <a:lnTo>
                    <a:pt x="38100" y="2933319"/>
                  </a:lnTo>
                  <a:lnTo>
                    <a:pt x="19050" y="2933319"/>
                  </a:lnTo>
                  <a:lnTo>
                    <a:pt x="38100" y="2933319"/>
                  </a:lnTo>
                  <a:cubicBezTo>
                    <a:pt x="38100" y="3023743"/>
                    <a:pt x="111760" y="3097149"/>
                    <a:pt x="202819" y="3097149"/>
                  </a:cubicBezTo>
                  <a:lnTo>
                    <a:pt x="4997958" y="3097149"/>
                  </a:lnTo>
                  <a:cubicBezTo>
                    <a:pt x="5089017" y="3097149"/>
                    <a:pt x="5162677" y="3023743"/>
                    <a:pt x="5162677" y="2933319"/>
                  </a:cubicBezTo>
                  <a:lnTo>
                    <a:pt x="5162677" y="201930"/>
                  </a:lnTo>
                  <a:cubicBezTo>
                    <a:pt x="5162677" y="111506"/>
                    <a:pt x="5089017" y="38100"/>
                    <a:pt x="4997958" y="38100"/>
                  </a:cubicBezTo>
                  <a:lnTo>
                    <a:pt x="202819" y="38100"/>
                  </a:lnTo>
                  <a:lnTo>
                    <a:pt x="202819" y="19050"/>
                  </a:lnTo>
                  <a:lnTo>
                    <a:pt x="202819" y="38100"/>
                  </a:lnTo>
                  <a:cubicBezTo>
                    <a:pt x="111760" y="38100"/>
                    <a:pt x="38100" y="111506"/>
                    <a:pt x="38100" y="201930"/>
                  </a:cubicBezTo>
                  <a:close/>
                </a:path>
              </a:pathLst>
            </a:custGeom>
            <a:solidFill>
              <a:srgbClr val="BACFDD"/>
            </a:solidFill>
            <a:ln w="12700">
              <a:solidFill>
                <a:srgbClr val="000000"/>
              </a:solidFill>
            </a:ln>
          </p:spPr>
        </p:sp>
      </p:grpSp>
      <p:grpSp>
        <p:nvGrpSpPr>
          <p:cNvPr id="8" name="Group 8"/>
          <p:cNvGrpSpPr/>
          <p:nvPr/>
        </p:nvGrpSpPr>
        <p:grpSpPr>
          <a:xfrm>
            <a:off x="919315" y="4269877"/>
            <a:ext cx="114300" cy="2322909"/>
            <a:chOff x="0" y="0"/>
            <a:chExt cx="152400" cy="3097212"/>
          </a:xfrm>
        </p:grpSpPr>
        <p:sp>
          <p:nvSpPr>
            <p:cNvPr id="9" name="Freeform 9" descr="preencoded.png"/>
            <p:cNvSpPr/>
            <p:nvPr/>
          </p:nvSpPr>
          <p:spPr>
            <a:xfrm>
              <a:off x="0" y="0"/>
              <a:ext cx="152400" cy="3097276"/>
            </a:xfrm>
            <a:custGeom>
              <a:avLst/>
              <a:gdLst/>
              <a:ahLst/>
              <a:cxnLst/>
              <a:rect l="l" t="t" r="r" b="b"/>
              <a:pathLst>
                <a:path w="152400" h="3097276">
                  <a:moveTo>
                    <a:pt x="0" y="0"/>
                  </a:moveTo>
                  <a:lnTo>
                    <a:pt x="152400" y="0"/>
                  </a:lnTo>
                  <a:lnTo>
                    <a:pt x="152400" y="3097276"/>
                  </a:lnTo>
                  <a:lnTo>
                    <a:pt x="0" y="3097276"/>
                  </a:lnTo>
                  <a:lnTo>
                    <a:pt x="0" y="0"/>
                  </a:lnTo>
                  <a:close/>
                </a:path>
              </a:pathLst>
            </a:custGeom>
            <a:blipFill>
              <a:blip r:embed="rId2"/>
              <a:stretch>
                <a:fillRect t="-25" b="-23"/>
              </a:stretch>
            </a:blipFill>
          </p:spPr>
        </p:sp>
      </p:grpSp>
      <p:sp>
        <p:nvSpPr>
          <p:cNvPr id="10" name="TextBox 10"/>
          <p:cNvSpPr txBox="1"/>
          <p:nvPr/>
        </p:nvSpPr>
        <p:spPr>
          <a:xfrm>
            <a:off x="1275455" y="4492676"/>
            <a:ext cx="2806151" cy="369837"/>
          </a:xfrm>
          <a:prstGeom prst="rect">
            <a:avLst/>
          </a:prstGeom>
        </p:spPr>
        <p:txBody>
          <a:bodyPr lIns="0" tIns="0" rIns="0" bIns="0" rtlCol="0" anchor="t">
            <a:spAutoFit/>
          </a:bodyPr>
          <a:lstStyle/>
          <a:p>
            <a:pPr algn="l">
              <a:lnSpc>
                <a:spcPts val="2750"/>
              </a:lnSpc>
            </a:pPr>
            <a:r>
              <a:rPr lang="en-US" sz="2187" b="1">
                <a:solidFill>
                  <a:srgbClr val="384653"/>
                </a:solidFill>
                <a:latin typeface="Barlow Bold"/>
                <a:ea typeface="Barlow Bold"/>
                <a:cs typeface="Barlow Bold"/>
                <a:sym typeface="Barlow Bold"/>
              </a:rPr>
              <a:t>User Interfaces</a:t>
            </a:r>
          </a:p>
        </p:txBody>
      </p:sp>
      <p:sp>
        <p:nvSpPr>
          <p:cNvPr id="11" name="TextBox 11"/>
          <p:cNvSpPr txBox="1"/>
          <p:nvPr/>
        </p:nvSpPr>
        <p:spPr>
          <a:xfrm>
            <a:off x="1275455" y="5006731"/>
            <a:ext cx="3302641" cy="1020070"/>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Consistent, intuitive design across all modules and devices for seamless user experience</a:t>
            </a:r>
          </a:p>
        </p:txBody>
      </p:sp>
      <p:grpSp>
        <p:nvGrpSpPr>
          <p:cNvPr id="12" name="Group 12"/>
          <p:cNvGrpSpPr/>
          <p:nvPr/>
        </p:nvGrpSpPr>
        <p:grpSpPr>
          <a:xfrm>
            <a:off x="4997501" y="4255589"/>
            <a:ext cx="3900640" cy="2351484"/>
            <a:chOff x="0" y="0"/>
            <a:chExt cx="5200853" cy="3135312"/>
          </a:xfrm>
        </p:grpSpPr>
        <p:sp>
          <p:nvSpPr>
            <p:cNvPr id="13" name="Freeform 13"/>
            <p:cNvSpPr/>
            <p:nvPr/>
          </p:nvSpPr>
          <p:spPr>
            <a:xfrm>
              <a:off x="19050" y="19050"/>
              <a:ext cx="5162677" cy="3097149"/>
            </a:xfrm>
            <a:custGeom>
              <a:avLst/>
              <a:gdLst/>
              <a:ahLst/>
              <a:cxnLst/>
              <a:rect l="l" t="t" r="r" b="b"/>
              <a:pathLst>
                <a:path w="5162677" h="3097149">
                  <a:moveTo>
                    <a:pt x="0" y="182880"/>
                  </a:moveTo>
                  <a:cubicBezTo>
                    <a:pt x="0" y="81915"/>
                    <a:pt x="82296" y="0"/>
                    <a:pt x="183769" y="0"/>
                  </a:cubicBezTo>
                  <a:lnTo>
                    <a:pt x="4978908" y="0"/>
                  </a:lnTo>
                  <a:cubicBezTo>
                    <a:pt x="5080381" y="0"/>
                    <a:pt x="5162677" y="81915"/>
                    <a:pt x="5162677" y="182880"/>
                  </a:cubicBezTo>
                  <a:lnTo>
                    <a:pt x="5162677" y="2914269"/>
                  </a:lnTo>
                  <a:cubicBezTo>
                    <a:pt x="5162677" y="3015234"/>
                    <a:pt x="5080381" y="3097149"/>
                    <a:pt x="4978908" y="3097149"/>
                  </a:cubicBezTo>
                  <a:lnTo>
                    <a:pt x="183769" y="3097149"/>
                  </a:lnTo>
                  <a:cubicBezTo>
                    <a:pt x="82296" y="3097149"/>
                    <a:pt x="0" y="3015234"/>
                    <a:pt x="0" y="2914269"/>
                  </a:cubicBezTo>
                  <a:close/>
                </a:path>
              </a:pathLst>
            </a:custGeom>
            <a:solidFill>
              <a:srgbClr val="FFFFFF"/>
            </a:solidFill>
            <a:ln w="12700">
              <a:solidFill>
                <a:srgbClr val="000000"/>
              </a:solidFill>
            </a:ln>
          </p:spPr>
        </p:sp>
        <p:sp>
          <p:nvSpPr>
            <p:cNvPr id="14" name="Freeform 14"/>
            <p:cNvSpPr/>
            <p:nvPr/>
          </p:nvSpPr>
          <p:spPr>
            <a:xfrm>
              <a:off x="0" y="0"/>
              <a:ext cx="5200777" cy="3135249"/>
            </a:xfrm>
            <a:custGeom>
              <a:avLst/>
              <a:gdLst/>
              <a:ahLst/>
              <a:cxnLst/>
              <a:rect l="l" t="t" r="r" b="b"/>
              <a:pathLst>
                <a:path w="5200777" h="3135249">
                  <a:moveTo>
                    <a:pt x="0" y="201930"/>
                  </a:moveTo>
                  <a:cubicBezTo>
                    <a:pt x="0" y="90297"/>
                    <a:pt x="90932" y="0"/>
                    <a:pt x="202819" y="0"/>
                  </a:cubicBezTo>
                  <a:lnTo>
                    <a:pt x="4997958" y="0"/>
                  </a:lnTo>
                  <a:lnTo>
                    <a:pt x="4997958" y="19050"/>
                  </a:lnTo>
                  <a:lnTo>
                    <a:pt x="4997958" y="0"/>
                  </a:lnTo>
                  <a:cubicBezTo>
                    <a:pt x="5109845" y="0"/>
                    <a:pt x="5200777" y="90297"/>
                    <a:pt x="5200777" y="201930"/>
                  </a:cubicBezTo>
                  <a:lnTo>
                    <a:pt x="5181727" y="201930"/>
                  </a:lnTo>
                  <a:lnTo>
                    <a:pt x="5200777" y="201930"/>
                  </a:lnTo>
                  <a:lnTo>
                    <a:pt x="5200777" y="2933319"/>
                  </a:lnTo>
                  <a:lnTo>
                    <a:pt x="5181727" y="2933319"/>
                  </a:lnTo>
                  <a:lnTo>
                    <a:pt x="5200777" y="2933319"/>
                  </a:lnTo>
                  <a:cubicBezTo>
                    <a:pt x="5200777" y="3044952"/>
                    <a:pt x="5109845" y="3135249"/>
                    <a:pt x="4997958" y="3135249"/>
                  </a:cubicBezTo>
                  <a:lnTo>
                    <a:pt x="4997958" y="3116199"/>
                  </a:lnTo>
                  <a:lnTo>
                    <a:pt x="4997958" y="3135249"/>
                  </a:lnTo>
                  <a:lnTo>
                    <a:pt x="202819" y="3135249"/>
                  </a:lnTo>
                  <a:lnTo>
                    <a:pt x="202819" y="3116199"/>
                  </a:lnTo>
                  <a:lnTo>
                    <a:pt x="202819" y="3135249"/>
                  </a:lnTo>
                  <a:cubicBezTo>
                    <a:pt x="90932" y="3135376"/>
                    <a:pt x="0" y="3044952"/>
                    <a:pt x="0" y="2933319"/>
                  </a:cubicBezTo>
                  <a:lnTo>
                    <a:pt x="0" y="201930"/>
                  </a:lnTo>
                  <a:lnTo>
                    <a:pt x="19050" y="201930"/>
                  </a:lnTo>
                  <a:lnTo>
                    <a:pt x="0" y="201930"/>
                  </a:lnTo>
                  <a:moveTo>
                    <a:pt x="38100" y="201930"/>
                  </a:moveTo>
                  <a:lnTo>
                    <a:pt x="38100" y="2933319"/>
                  </a:lnTo>
                  <a:lnTo>
                    <a:pt x="19050" y="2933319"/>
                  </a:lnTo>
                  <a:lnTo>
                    <a:pt x="38100" y="2933319"/>
                  </a:lnTo>
                  <a:cubicBezTo>
                    <a:pt x="38100" y="3023743"/>
                    <a:pt x="111760" y="3097149"/>
                    <a:pt x="202819" y="3097149"/>
                  </a:cubicBezTo>
                  <a:lnTo>
                    <a:pt x="4997958" y="3097149"/>
                  </a:lnTo>
                  <a:cubicBezTo>
                    <a:pt x="5089017" y="3097149"/>
                    <a:pt x="5162677" y="3023743"/>
                    <a:pt x="5162677" y="2933319"/>
                  </a:cubicBezTo>
                  <a:lnTo>
                    <a:pt x="5162677" y="201930"/>
                  </a:lnTo>
                  <a:cubicBezTo>
                    <a:pt x="5162677" y="111506"/>
                    <a:pt x="5089017" y="38100"/>
                    <a:pt x="4997958" y="38100"/>
                  </a:cubicBezTo>
                  <a:lnTo>
                    <a:pt x="202819" y="38100"/>
                  </a:lnTo>
                  <a:lnTo>
                    <a:pt x="202819" y="19050"/>
                  </a:lnTo>
                  <a:lnTo>
                    <a:pt x="202819" y="38100"/>
                  </a:lnTo>
                  <a:cubicBezTo>
                    <a:pt x="111760" y="38100"/>
                    <a:pt x="38100" y="111506"/>
                    <a:pt x="38100" y="201930"/>
                  </a:cubicBezTo>
                  <a:close/>
                </a:path>
              </a:pathLst>
            </a:custGeom>
            <a:solidFill>
              <a:srgbClr val="BACFDD"/>
            </a:solidFill>
            <a:ln w="12700">
              <a:solidFill>
                <a:srgbClr val="000000"/>
              </a:solidFill>
            </a:ln>
          </p:spPr>
        </p:sp>
      </p:grpSp>
      <p:grpSp>
        <p:nvGrpSpPr>
          <p:cNvPr id="15" name="Group 15"/>
          <p:cNvGrpSpPr/>
          <p:nvPr/>
        </p:nvGrpSpPr>
        <p:grpSpPr>
          <a:xfrm>
            <a:off x="4983213" y="4269877"/>
            <a:ext cx="114300" cy="2322909"/>
            <a:chOff x="0" y="0"/>
            <a:chExt cx="152400" cy="3097212"/>
          </a:xfrm>
        </p:grpSpPr>
        <p:sp>
          <p:nvSpPr>
            <p:cNvPr id="16" name="Freeform 16" descr="preencoded.png"/>
            <p:cNvSpPr/>
            <p:nvPr/>
          </p:nvSpPr>
          <p:spPr>
            <a:xfrm>
              <a:off x="0" y="0"/>
              <a:ext cx="152400" cy="3097276"/>
            </a:xfrm>
            <a:custGeom>
              <a:avLst/>
              <a:gdLst/>
              <a:ahLst/>
              <a:cxnLst/>
              <a:rect l="l" t="t" r="r" b="b"/>
              <a:pathLst>
                <a:path w="152400" h="3097276">
                  <a:moveTo>
                    <a:pt x="0" y="0"/>
                  </a:moveTo>
                  <a:lnTo>
                    <a:pt x="152400" y="0"/>
                  </a:lnTo>
                  <a:lnTo>
                    <a:pt x="152400" y="3097276"/>
                  </a:lnTo>
                  <a:lnTo>
                    <a:pt x="0" y="3097276"/>
                  </a:lnTo>
                  <a:lnTo>
                    <a:pt x="0" y="0"/>
                  </a:lnTo>
                  <a:close/>
                </a:path>
              </a:pathLst>
            </a:custGeom>
            <a:blipFill>
              <a:blip r:embed="rId2"/>
              <a:stretch>
                <a:fillRect t="-25" b="-23"/>
              </a:stretch>
            </a:blipFill>
          </p:spPr>
        </p:sp>
      </p:grpSp>
      <p:sp>
        <p:nvSpPr>
          <p:cNvPr id="17" name="TextBox 17"/>
          <p:cNvSpPr txBox="1"/>
          <p:nvPr/>
        </p:nvSpPr>
        <p:spPr>
          <a:xfrm>
            <a:off x="5339353" y="4492676"/>
            <a:ext cx="2806151" cy="369837"/>
          </a:xfrm>
          <a:prstGeom prst="rect">
            <a:avLst/>
          </a:prstGeom>
        </p:spPr>
        <p:txBody>
          <a:bodyPr lIns="0" tIns="0" rIns="0" bIns="0" rtlCol="0" anchor="t">
            <a:spAutoFit/>
          </a:bodyPr>
          <a:lstStyle/>
          <a:p>
            <a:pPr algn="l">
              <a:lnSpc>
                <a:spcPts val="2750"/>
              </a:lnSpc>
            </a:pPr>
            <a:r>
              <a:rPr lang="en-US" sz="2187" b="1">
                <a:solidFill>
                  <a:srgbClr val="384653"/>
                </a:solidFill>
                <a:latin typeface="Barlow Bold"/>
                <a:ea typeface="Barlow Bold"/>
                <a:cs typeface="Barlow Bold"/>
                <a:sym typeface="Barlow Bold"/>
              </a:rPr>
              <a:t>Hardware Integration</a:t>
            </a:r>
          </a:p>
        </p:txBody>
      </p:sp>
      <p:sp>
        <p:nvSpPr>
          <p:cNvPr id="18" name="TextBox 18"/>
          <p:cNvSpPr txBox="1"/>
          <p:nvPr/>
        </p:nvSpPr>
        <p:spPr>
          <a:xfrm>
            <a:off x="5339353" y="5006731"/>
            <a:ext cx="3302641" cy="1344216"/>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Direct connectivity with medical IoT devices, vital sign monitors, and diagnostic equipment</a:t>
            </a:r>
          </a:p>
        </p:txBody>
      </p:sp>
      <p:grpSp>
        <p:nvGrpSpPr>
          <p:cNvPr id="19" name="Group 19"/>
          <p:cNvGrpSpPr/>
          <p:nvPr/>
        </p:nvGrpSpPr>
        <p:grpSpPr>
          <a:xfrm>
            <a:off x="933602" y="6770341"/>
            <a:ext cx="3900640" cy="2351484"/>
            <a:chOff x="0" y="0"/>
            <a:chExt cx="5200853" cy="3135312"/>
          </a:xfrm>
        </p:grpSpPr>
        <p:sp>
          <p:nvSpPr>
            <p:cNvPr id="20" name="Freeform 20"/>
            <p:cNvSpPr/>
            <p:nvPr/>
          </p:nvSpPr>
          <p:spPr>
            <a:xfrm>
              <a:off x="19050" y="19050"/>
              <a:ext cx="5162677" cy="3097149"/>
            </a:xfrm>
            <a:custGeom>
              <a:avLst/>
              <a:gdLst/>
              <a:ahLst/>
              <a:cxnLst/>
              <a:rect l="l" t="t" r="r" b="b"/>
              <a:pathLst>
                <a:path w="5162677" h="3097149">
                  <a:moveTo>
                    <a:pt x="0" y="182880"/>
                  </a:moveTo>
                  <a:cubicBezTo>
                    <a:pt x="0" y="81915"/>
                    <a:pt x="82296" y="0"/>
                    <a:pt x="183769" y="0"/>
                  </a:cubicBezTo>
                  <a:lnTo>
                    <a:pt x="4978908" y="0"/>
                  </a:lnTo>
                  <a:cubicBezTo>
                    <a:pt x="5080381" y="0"/>
                    <a:pt x="5162677" y="81915"/>
                    <a:pt x="5162677" y="182880"/>
                  </a:cubicBezTo>
                  <a:lnTo>
                    <a:pt x="5162677" y="2914269"/>
                  </a:lnTo>
                  <a:cubicBezTo>
                    <a:pt x="5162677" y="3015234"/>
                    <a:pt x="5080381" y="3097149"/>
                    <a:pt x="4978908" y="3097149"/>
                  </a:cubicBezTo>
                  <a:lnTo>
                    <a:pt x="183769" y="3097149"/>
                  </a:lnTo>
                  <a:cubicBezTo>
                    <a:pt x="82296" y="3097149"/>
                    <a:pt x="0" y="3015234"/>
                    <a:pt x="0" y="2914269"/>
                  </a:cubicBezTo>
                  <a:close/>
                </a:path>
              </a:pathLst>
            </a:custGeom>
            <a:solidFill>
              <a:srgbClr val="FFFFFF"/>
            </a:solidFill>
            <a:ln w="12700">
              <a:solidFill>
                <a:srgbClr val="000000"/>
              </a:solidFill>
            </a:ln>
          </p:spPr>
        </p:sp>
        <p:sp>
          <p:nvSpPr>
            <p:cNvPr id="21" name="Freeform 21"/>
            <p:cNvSpPr/>
            <p:nvPr/>
          </p:nvSpPr>
          <p:spPr>
            <a:xfrm>
              <a:off x="0" y="0"/>
              <a:ext cx="5200777" cy="3135249"/>
            </a:xfrm>
            <a:custGeom>
              <a:avLst/>
              <a:gdLst/>
              <a:ahLst/>
              <a:cxnLst/>
              <a:rect l="l" t="t" r="r" b="b"/>
              <a:pathLst>
                <a:path w="5200777" h="3135249">
                  <a:moveTo>
                    <a:pt x="0" y="201930"/>
                  </a:moveTo>
                  <a:cubicBezTo>
                    <a:pt x="0" y="90297"/>
                    <a:pt x="90932" y="0"/>
                    <a:pt x="202819" y="0"/>
                  </a:cubicBezTo>
                  <a:lnTo>
                    <a:pt x="4997958" y="0"/>
                  </a:lnTo>
                  <a:lnTo>
                    <a:pt x="4997958" y="19050"/>
                  </a:lnTo>
                  <a:lnTo>
                    <a:pt x="4997958" y="0"/>
                  </a:lnTo>
                  <a:cubicBezTo>
                    <a:pt x="5109845" y="0"/>
                    <a:pt x="5200777" y="90297"/>
                    <a:pt x="5200777" y="201930"/>
                  </a:cubicBezTo>
                  <a:lnTo>
                    <a:pt x="5181727" y="201930"/>
                  </a:lnTo>
                  <a:lnTo>
                    <a:pt x="5200777" y="201930"/>
                  </a:lnTo>
                  <a:lnTo>
                    <a:pt x="5200777" y="2933319"/>
                  </a:lnTo>
                  <a:lnTo>
                    <a:pt x="5181727" y="2933319"/>
                  </a:lnTo>
                  <a:lnTo>
                    <a:pt x="5200777" y="2933319"/>
                  </a:lnTo>
                  <a:cubicBezTo>
                    <a:pt x="5200777" y="3044952"/>
                    <a:pt x="5109845" y="3135249"/>
                    <a:pt x="4997958" y="3135249"/>
                  </a:cubicBezTo>
                  <a:lnTo>
                    <a:pt x="4997958" y="3116199"/>
                  </a:lnTo>
                  <a:lnTo>
                    <a:pt x="4997958" y="3135249"/>
                  </a:lnTo>
                  <a:lnTo>
                    <a:pt x="202819" y="3135249"/>
                  </a:lnTo>
                  <a:lnTo>
                    <a:pt x="202819" y="3116199"/>
                  </a:lnTo>
                  <a:lnTo>
                    <a:pt x="202819" y="3135249"/>
                  </a:lnTo>
                  <a:cubicBezTo>
                    <a:pt x="90932" y="3135376"/>
                    <a:pt x="0" y="3044952"/>
                    <a:pt x="0" y="2933319"/>
                  </a:cubicBezTo>
                  <a:lnTo>
                    <a:pt x="0" y="201930"/>
                  </a:lnTo>
                  <a:lnTo>
                    <a:pt x="19050" y="201930"/>
                  </a:lnTo>
                  <a:lnTo>
                    <a:pt x="0" y="201930"/>
                  </a:lnTo>
                  <a:moveTo>
                    <a:pt x="38100" y="201930"/>
                  </a:moveTo>
                  <a:lnTo>
                    <a:pt x="38100" y="2933319"/>
                  </a:lnTo>
                  <a:lnTo>
                    <a:pt x="19050" y="2933319"/>
                  </a:lnTo>
                  <a:lnTo>
                    <a:pt x="38100" y="2933319"/>
                  </a:lnTo>
                  <a:cubicBezTo>
                    <a:pt x="38100" y="3023743"/>
                    <a:pt x="111760" y="3097149"/>
                    <a:pt x="202819" y="3097149"/>
                  </a:cubicBezTo>
                  <a:lnTo>
                    <a:pt x="4997958" y="3097149"/>
                  </a:lnTo>
                  <a:cubicBezTo>
                    <a:pt x="5089017" y="3097149"/>
                    <a:pt x="5162677" y="3023743"/>
                    <a:pt x="5162677" y="2933319"/>
                  </a:cubicBezTo>
                  <a:lnTo>
                    <a:pt x="5162677" y="201930"/>
                  </a:lnTo>
                  <a:cubicBezTo>
                    <a:pt x="5162677" y="111506"/>
                    <a:pt x="5089017" y="38100"/>
                    <a:pt x="4997958" y="38100"/>
                  </a:cubicBezTo>
                  <a:lnTo>
                    <a:pt x="202819" y="38100"/>
                  </a:lnTo>
                  <a:lnTo>
                    <a:pt x="202819" y="19050"/>
                  </a:lnTo>
                  <a:lnTo>
                    <a:pt x="202819" y="38100"/>
                  </a:lnTo>
                  <a:cubicBezTo>
                    <a:pt x="111760" y="38100"/>
                    <a:pt x="38100" y="111506"/>
                    <a:pt x="38100" y="201930"/>
                  </a:cubicBezTo>
                  <a:close/>
                </a:path>
              </a:pathLst>
            </a:custGeom>
            <a:solidFill>
              <a:srgbClr val="BACFDD"/>
            </a:solidFill>
            <a:ln w="12700">
              <a:solidFill>
                <a:srgbClr val="000000"/>
              </a:solidFill>
            </a:ln>
          </p:spPr>
        </p:sp>
      </p:grpSp>
      <p:grpSp>
        <p:nvGrpSpPr>
          <p:cNvPr id="22" name="Group 22"/>
          <p:cNvGrpSpPr/>
          <p:nvPr/>
        </p:nvGrpSpPr>
        <p:grpSpPr>
          <a:xfrm>
            <a:off x="919315" y="6784629"/>
            <a:ext cx="114300" cy="2322909"/>
            <a:chOff x="0" y="0"/>
            <a:chExt cx="152400" cy="3097212"/>
          </a:xfrm>
        </p:grpSpPr>
        <p:sp>
          <p:nvSpPr>
            <p:cNvPr id="23" name="Freeform 23" descr="preencoded.png"/>
            <p:cNvSpPr/>
            <p:nvPr/>
          </p:nvSpPr>
          <p:spPr>
            <a:xfrm>
              <a:off x="0" y="0"/>
              <a:ext cx="152400" cy="3097276"/>
            </a:xfrm>
            <a:custGeom>
              <a:avLst/>
              <a:gdLst/>
              <a:ahLst/>
              <a:cxnLst/>
              <a:rect l="l" t="t" r="r" b="b"/>
              <a:pathLst>
                <a:path w="152400" h="3097276">
                  <a:moveTo>
                    <a:pt x="0" y="0"/>
                  </a:moveTo>
                  <a:lnTo>
                    <a:pt x="152400" y="0"/>
                  </a:lnTo>
                  <a:lnTo>
                    <a:pt x="152400" y="3097276"/>
                  </a:lnTo>
                  <a:lnTo>
                    <a:pt x="0" y="3097276"/>
                  </a:lnTo>
                  <a:lnTo>
                    <a:pt x="0" y="0"/>
                  </a:lnTo>
                  <a:close/>
                </a:path>
              </a:pathLst>
            </a:custGeom>
            <a:blipFill>
              <a:blip r:embed="rId2"/>
              <a:stretch>
                <a:fillRect t="-25" b="-23"/>
              </a:stretch>
            </a:blipFill>
          </p:spPr>
        </p:sp>
      </p:grpSp>
      <p:sp>
        <p:nvSpPr>
          <p:cNvPr id="24" name="TextBox 24"/>
          <p:cNvSpPr txBox="1"/>
          <p:nvPr/>
        </p:nvSpPr>
        <p:spPr>
          <a:xfrm>
            <a:off x="1275455" y="7007428"/>
            <a:ext cx="2806151" cy="369837"/>
          </a:xfrm>
          <a:prstGeom prst="rect">
            <a:avLst/>
          </a:prstGeom>
        </p:spPr>
        <p:txBody>
          <a:bodyPr lIns="0" tIns="0" rIns="0" bIns="0" rtlCol="0" anchor="t">
            <a:spAutoFit/>
          </a:bodyPr>
          <a:lstStyle/>
          <a:p>
            <a:pPr algn="l">
              <a:lnSpc>
                <a:spcPts val="2750"/>
              </a:lnSpc>
            </a:pPr>
            <a:r>
              <a:rPr lang="en-US" sz="2187" b="1">
                <a:solidFill>
                  <a:srgbClr val="384653"/>
                </a:solidFill>
                <a:latin typeface="Barlow Bold"/>
                <a:ea typeface="Barlow Bold"/>
                <a:cs typeface="Barlow Bold"/>
                <a:sym typeface="Barlow Bold"/>
              </a:rPr>
              <a:t>Software Components</a:t>
            </a:r>
          </a:p>
        </p:txBody>
      </p:sp>
      <p:sp>
        <p:nvSpPr>
          <p:cNvPr id="25" name="TextBox 25"/>
          <p:cNvSpPr txBox="1"/>
          <p:nvPr/>
        </p:nvSpPr>
        <p:spPr>
          <a:xfrm>
            <a:off x="1275455" y="7521473"/>
            <a:ext cx="3302641" cy="1344216"/>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Built-in viewers for medical imaging (DICOM), PDF documents, and multimedia content</a:t>
            </a:r>
          </a:p>
        </p:txBody>
      </p:sp>
      <p:grpSp>
        <p:nvGrpSpPr>
          <p:cNvPr id="26" name="Group 26"/>
          <p:cNvGrpSpPr/>
          <p:nvPr/>
        </p:nvGrpSpPr>
        <p:grpSpPr>
          <a:xfrm>
            <a:off x="4997501" y="6770341"/>
            <a:ext cx="3900640" cy="2351484"/>
            <a:chOff x="0" y="0"/>
            <a:chExt cx="5200853" cy="3135312"/>
          </a:xfrm>
        </p:grpSpPr>
        <p:sp>
          <p:nvSpPr>
            <p:cNvPr id="27" name="Freeform 27"/>
            <p:cNvSpPr/>
            <p:nvPr/>
          </p:nvSpPr>
          <p:spPr>
            <a:xfrm>
              <a:off x="19050" y="19050"/>
              <a:ext cx="5162677" cy="3097149"/>
            </a:xfrm>
            <a:custGeom>
              <a:avLst/>
              <a:gdLst/>
              <a:ahLst/>
              <a:cxnLst/>
              <a:rect l="l" t="t" r="r" b="b"/>
              <a:pathLst>
                <a:path w="5162677" h="3097149">
                  <a:moveTo>
                    <a:pt x="0" y="182880"/>
                  </a:moveTo>
                  <a:cubicBezTo>
                    <a:pt x="0" y="81915"/>
                    <a:pt x="82296" y="0"/>
                    <a:pt x="183769" y="0"/>
                  </a:cubicBezTo>
                  <a:lnTo>
                    <a:pt x="4978908" y="0"/>
                  </a:lnTo>
                  <a:cubicBezTo>
                    <a:pt x="5080381" y="0"/>
                    <a:pt x="5162677" y="81915"/>
                    <a:pt x="5162677" y="182880"/>
                  </a:cubicBezTo>
                  <a:lnTo>
                    <a:pt x="5162677" y="2914269"/>
                  </a:lnTo>
                  <a:cubicBezTo>
                    <a:pt x="5162677" y="3015234"/>
                    <a:pt x="5080381" y="3097149"/>
                    <a:pt x="4978908" y="3097149"/>
                  </a:cubicBezTo>
                  <a:lnTo>
                    <a:pt x="183769" y="3097149"/>
                  </a:lnTo>
                  <a:cubicBezTo>
                    <a:pt x="82296" y="3097149"/>
                    <a:pt x="0" y="3015234"/>
                    <a:pt x="0" y="2914269"/>
                  </a:cubicBezTo>
                  <a:close/>
                </a:path>
              </a:pathLst>
            </a:custGeom>
            <a:solidFill>
              <a:srgbClr val="FFFFFF"/>
            </a:solidFill>
            <a:ln w="12700">
              <a:solidFill>
                <a:srgbClr val="000000"/>
              </a:solidFill>
            </a:ln>
          </p:spPr>
        </p:sp>
        <p:sp>
          <p:nvSpPr>
            <p:cNvPr id="28" name="Freeform 28"/>
            <p:cNvSpPr/>
            <p:nvPr/>
          </p:nvSpPr>
          <p:spPr>
            <a:xfrm>
              <a:off x="0" y="0"/>
              <a:ext cx="5200777" cy="3135249"/>
            </a:xfrm>
            <a:custGeom>
              <a:avLst/>
              <a:gdLst/>
              <a:ahLst/>
              <a:cxnLst/>
              <a:rect l="l" t="t" r="r" b="b"/>
              <a:pathLst>
                <a:path w="5200777" h="3135249">
                  <a:moveTo>
                    <a:pt x="0" y="201930"/>
                  </a:moveTo>
                  <a:cubicBezTo>
                    <a:pt x="0" y="90297"/>
                    <a:pt x="90932" y="0"/>
                    <a:pt x="202819" y="0"/>
                  </a:cubicBezTo>
                  <a:lnTo>
                    <a:pt x="4997958" y="0"/>
                  </a:lnTo>
                  <a:lnTo>
                    <a:pt x="4997958" y="19050"/>
                  </a:lnTo>
                  <a:lnTo>
                    <a:pt x="4997958" y="0"/>
                  </a:lnTo>
                  <a:cubicBezTo>
                    <a:pt x="5109845" y="0"/>
                    <a:pt x="5200777" y="90297"/>
                    <a:pt x="5200777" y="201930"/>
                  </a:cubicBezTo>
                  <a:lnTo>
                    <a:pt x="5181727" y="201930"/>
                  </a:lnTo>
                  <a:lnTo>
                    <a:pt x="5200777" y="201930"/>
                  </a:lnTo>
                  <a:lnTo>
                    <a:pt x="5200777" y="2933319"/>
                  </a:lnTo>
                  <a:lnTo>
                    <a:pt x="5181727" y="2933319"/>
                  </a:lnTo>
                  <a:lnTo>
                    <a:pt x="5200777" y="2933319"/>
                  </a:lnTo>
                  <a:cubicBezTo>
                    <a:pt x="5200777" y="3044952"/>
                    <a:pt x="5109845" y="3135249"/>
                    <a:pt x="4997958" y="3135249"/>
                  </a:cubicBezTo>
                  <a:lnTo>
                    <a:pt x="4997958" y="3116199"/>
                  </a:lnTo>
                  <a:lnTo>
                    <a:pt x="4997958" y="3135249"/>
                  </a:lnTo>
                  <a:lnTo>
                    <a:pt x="202819" y="3135249"/>
                  </a:lnTo>
                  <a:lnTo>
                    <a:pt x="202819" y="3116199"/>
                  </a:lnTo>
                  <a:lnTo>
                    <a:pt x="202819" y="3135249"/>
                  </a:lnTo>
                  <a:cubicBezTo>
                    <a:pt x="90932" y="3135376"/>
                    <a:pt x="0" y="3044952"/>
                    <a:pt x="0" y="2933319"/>
                  </a:cubicBezTo>
                  <a:lnTo>
                    <a:pt x="0" y="201930"/>
                  </a:lnTo>
                  <a:lnTo>
                    <a:pt x="19050" y="201930"/>
                  </a:lnTo>
                  <a:lnTo>
                    <a:pt x="0" y="201930"/>
                  </a:lnTo>
                  <a:moveTo>
                    <a:pt x="38100" y="201930"/>
                  </a:moveTo>
                  <a:lnTo>
                    <a:pt x="38100" y="2933319"/>
                  </a:lnTo>
                  <a:lnTo>
                    <a:pt x="19050" y="2933319"/>
                  </a:lnTo>
                  <a:lnTo>
                    <a:pt x="38100" y="2933319"/>
                  </a:lnTo>
                  <a:cubicBezTo>
                    <a:pt x="38100" y="3023743"/>
                    <a:pt x="111760" y="3097149"/>
                    <a:pt x="202819" y="3097149"/>
                  </a:cubicBezTo>
                  <a:lnTo>
                    <a:pt x="4997958" y="3097149"/>
                  </a:lnTo>
                  <a:cubicBezTo>
                    <a:pt x="5089017" y="3097149"/>
                    <a:pt x="5162677" y="3023743"/>
                    <a:pt x="5162677" y="2933319"/>
                  </a:cubicBezTo>
                  <a:lnTo>
                    <a:pt x="5162677" y="201930"/>
                  </a:lnTo>
                  <a:cubicBezTo>
                    <a:pt x="5162677" y="111506"/>
                    <a:pt x="5089017" y="38100"/>
                    <a:pt x="4997958" y="38100"/>
                  </a:cubicBezTo>
                  <a:lnTo>
                    <a:pt x="202819" y="38100"/>
                  </a:lnTo>
                  <a:lnTo>
                    <a:pt x="202819" y="19050"/>
                  </a:lnTo>
                  <a:lnTo>
                    <a:pt x="202819" y="38100"/>
                  </a:lnTo>
                  <a:cubicBezTo>
                    <a:pt x="111760" y="38100"/>
                    <a:pt x="38100" y="111506"/>
                    <a:pt x="38100" y="201930"/>
                  </a:cubicBezTo>
                  <a:close/>
                </a:path>
              </a:pathLst>
            </a:custGeom>
            <a:solidFill>
              <a:srgbClr val="BACFDD"/>
            </a:solidFill>
            <a:ln w="12700">
              <a:solidFill>
                <a:srgbClr val="000000"/>
              </a:solidFill>
            </a:ln>
          </p:spPr>
        </p:sp>
      </p:grpSp>
      <p:grpSp>
        <p:nvGrpSpPr>
          <p:cNvPr id="29" name="Group 29"/>
          <p:cNvGrpSpPr/>
          <p:nvPr/>
        </p:nvGrpSpPr>
        <p:grpSpPr>
          <a:xfrm>
            <a:off x="4983213" y="6784629"/>
            <a:ext cx="114300" cy="2322909"/>
            <a:chOff x="0" y="0"/>
            <a:chExt cx="152400" cy="3097212"/>
          </a:xfrm>
        </p:grpSpPr>
        <p:sp>
          <p:nvSpPr>
            <p:cNvPr id="30" name="Freeform 30" descr="preencoded.png"/>
            <p:cNvSpPr/>
            <p:nvPr/>
          </p:nvSpPr>
          <p:spPr>
            <a:xfrm>
              <a:off x="0" y="0"/>
              <a:ext cx="152400" cy="3097276"/>
            </a:xfrm>
            <a:custGeom>
              <a:avLst/>
              <a:gdLst/>
              <a:ahLst/>
              <a:cxnLst/>
              <a:rect l="l" t="t" r="r" b="b"/>
              <a:pathLst>
                <a:path w="152400" h="3097276">
                  <a:moveTo>
                    <a:pt x="0" y="0"/>
                  </a:moveTo>
                  <a:lnTo>
                    <a:pt x="152400" y="0"/>
                  </a:lnTo>
                  <a:lnTo>
                    <a:pt x="152400" y="3097276"/>
                  </a:lnTo>
                  <a:lnTo>
                    <a:pt x="0" y="3097276"/>
                  </a:lnTo>
                  <a:lnTo>
                    <a:pt x="0" y="0"/>
                  </a:lnTo>
                  <a:close/>
                </a:path>
              </a:pathLst>
            </a:custGeom>
            <a:blipFill>
              <a:blip r:embed="rId2"/>
              <a:stretch>
                <a:fillRect t="-25" b="-23"/>
              </a:stretch>
            </a:blipFill>
          </p:spPr>
        </p:sp>
      </p:grpSp>
      <p:sp>
        <p:nvSpPr>
          <p:cNvPr id="31" name="TextBox 31"/>
          <p:cNvSpPr txBox="1"/>
          <p:nvPr/>
        </p:nvSpPr>
        <p:spPr>
          <a:xfrm>
            <a:off x="5339353" y="7007428"/>
            <a:ext cx="3153366" cy="369837"/>
          </a:xfrm>
          <a:prstGeom prst="rect">
            <a:avLst/>
          </a:prstGeom>
        </p:spPr>
        <p:txBody>
          <a:bodyPr lIns="0" tIns="0" rIns="0" bIns="0" rtlCol="0" anchor="t">
            <a:spAutoFit/>
          </a:bodyPr>
          <a:lstStyle/>
          <a:p>
            <a:pPr algn="l">
              <a:lnSpc>
                <a:spcPts val="2750"/>
              </a:lnSpc>
            </a:pPr>
            <a:r>
              <a:rPr lang="en-US" sz="2187" b="1">
                <a:solidFill>
                  <a:srgbClr val="384653"/>
                </a:solidFill>
                <a:latin typeface="Barlow Bold"/>
                <a:ea typeface="Barlow Bold"/>
                <a:cs typeface="Barlow Bold"/>
                <a:sym typeface="Barlow Bold"/>
              </a:rPr>
              <a:t>Communication Channels</a:t>
            </a:r>
          </a:p>
        </p:txBody>
      </p:sp>
      <p:sp>
        <p:nvSpPr>
          <p:cNvPr id="32" name="TextBox 32"/>
          <p:cNvSpPr txBox="1"/>
          <p:nvPr/>
        </p:nvSpPr>
        <p:spPr>
          <a:xfrm>
            <a:off x="5339353" y="7521473"/>
            <a:ext cx="3302641" cy="1344216"/>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Multi-channel notifications via HTTP APIs, WhatsApp Business, SMS, and email integration</a:t>
            </a:r>
          </a:p>
        </p:txBody>
      </p:sp>
      <p:grpSp>
        <p:nvGrpSpPr>
          <p:cNvPr id="33" name="Group 33"/>
          <p:cNvGrpSpPr/>
          <p:nvPr/>
        </p:nvGrpSpPr>
        <p:grpSpPr>
          <a:xfrm>
            <a:off x="9413672" y="2168728"/>
            <a:ext cx="7845628" cy="3500885"/>
            <a:chOff x="0" y="0"/>
            <a:chExt cx="10460838" cy="4667847"/>
          </a:xfrm>
        </p:grpSpPr>
        <p:sp>
          <p:nvSpPr>
            <p:cNvPr id="34" name="Freeform 34" descr="preencoded.png"/>
            <p:cNvSpPr/>
            <p:nvPr/>
          </p:nvSpPr>
          <p:spPr>
            <a:xfrm>
              <a:off x="0" y="0"/>
              <a:ext cx="10460875" cy="4667885"/>
            </a:xfrm>
            <a:custGeom>
              <a:avLst/>
              <a:gdLst/>
              <a:ahLst/>
              <a:cxnLst/>
              <a:rect l="l" t="t" r="r" b="b"/>
              <a:pathLst>
                <a:path w="10460875" h="4667885">
                  <a:moveTo>
                    <a:pt x="0" y="0"/>
                  </a:moveTo>
                  <a:lnTo>
                    <a:pt x="10460875" y="0"/>
                  </a:lnTo>
                  <a:lnTo>
                    <a:pt x="10460875" y="4667885"/>
                  </a:lnTo>
                  <a:lnTo>
                    <a:pt x="0" y="4667885"/>
                  </a:lnTo>
                  <a:lnTo>
                    <a:pt x="0" y="0"/>
                  </a:lnTo>
                  <a:close/>
                </a:path>
              </a:pathLst>
            </a:custGeom>
            <a:blipFill>
              <a:blip r:embed="rId3"/>
              <a:stretch>
                <a:fillRect t="-62053" b="-62051"/>
              </a:stretch>
            </a:blipFill>
          </p:spPr>
        </p:sp>
      </p:grpSp>
      <p:sp>
        <p:nvSpPr>
          <p:cNvPr id="35" name="TextBox 35"/>
          <p:cNvSpPr txBox="1"/>
          <p:nvPr/>
        </p:nvSpPr>
        <p:spPr>
          <a:xfrm>
            <a:off x="9413672" y="5866362"/>
            <a:ext cx="3367383" cy="439941"/>
          </a:xfrm>
          <a:prstGeom prst="rect">
            <a:avLst/>
          </a:prstGeom>
        </p:spPr>
        <p:txBody>
          <a:bodyPr lIns="0" tIns="0" rIns="0" bIns="0" rtlCol="0" anchor="t">
            <a:spAutoFit/>
          </a:bodyPr>
          <a:lstStyle/>
          <a:p>
            <a:pPr algn="l">
              <a:lnSpc>
                <a:spcPts val="3312"/>
              </a:lnSpc>
            </a:pPr>
            <a:r>
              <a:rPr lang="en-US" sz="2625" b="1">
                <a:solidFill>
                  <a:srgbClr val="2E3C4E"/>
                </a:solidFill>
                <a:latin typeface="Barlow Bold"/>
                <a:ea typeface="Barlow Bold"/>
                <a:cs typeface="Barlow Bold"/>
                <a:sym typeface="Barlow Bold"/>
              </a:rPr>
              <a:t>Data Requirements</a:t>
            </a:r>
          </a:p>
        </p:txBody>
      </p:sp>
      <p:sp>
        <p:nvSpPr>
          <p:cNvPr id="36" name="TextBox 36"/>
          <p:cNvSpPr txBox="1"/>
          <p:nvPr/>
        </p:nvSpPr>
        <p:spPr>
          <a:xfrm>
            <a:off x="9413672" y="6450511"/>
            <a:ext cx="7935963" cy="695916"/>
          </a:xfrm>
          <a:prstGeom prst="rect">
            <a:avLst/>
          </a:prstGeom>
        </p:spPr>
        <p:txBody>
          <a:bodyPr lIns="0" tIns="0" rIns="0" bIns="0" rtlCol="0" anchor="t">
            <a:spAutoFit/>
          </a:bodyPr>
          <a:lstStyle/>
          <a:p>
            <a:pPr algn="l">
              <a:lnSpc>
                <a:spcPts val="2499"/>
              </a:lnSpc>
            </a:pPr>
            <a:r>
              <a:rPr lang="en-US" sz="1625">
                <a:solidFill>
                  <a:srgbClr val="384653"/>
                </a:solidFill>
                <a:latin typeface="Montserrat"/>
                <a:ea typeface="Montserrat"/>
                <a:cs typeface="Montserrat"/>
                <a:sym typeface="Montserrat"/>
              </a:rPr>
              <a:t>Protecting patient data while ensuring availability and integrity is paramount. Our comprehensive data management strategy includes:</a:t>
            </a:r>
          </a:p>
        </p:txBody>
      </p:sp>
      <p:sp>
        <p:nvSpPr>
          <p:cNvPr id="37" name="TextBox 37"/>
          <p:cNvSpPr txBox="1"/>
          <p:nvPr/>
        </p:nvSpPr>
        <p:spPr>
          <a:xfrm>
            <a:off x="9413672" y="7271442"/>
            <a:ext cx="7935963" cy="1668523"/>
          </a:xfrm>
          <a:prstGeom prst="rect">
            <a:avLst/>
          </a:prstGeom>
        </p:spPr>
        <p:txBody>
          <a:bodyPr lIns="0" tIns="0" rIns="0" bIns="0" rtlCol="0" anchor="t">
            <a:spAutoFit/>
          </a:bodyPr>
          <a:lstStyle/>
          <a:p>
            <a:pPr marL="245070" lvl="1" indent="-122535" algn="l">
              <a:lnSpc>
                <a:spcPts val="2499"/>
              </a:lnSpc>
              <a:buFont typeface="Arial"/>
              <a:buChar char="•"/>
            </a:pPr>
            <a:r>
              <a:rPr lang="en-US" sz="1625" b="1">
                <a:solidFill>
                  <a:srgbClr val="384653"/>
                </a:solidFill>
                <a:latin typeface="Montserrat Bold"/>
                <a:ea typeface="Montserrat Bold"/>
                <a:cs typeface="Montserrat Bold"/>
                <a:sym typeface="Montserrat Bold"/>
              </a:rPr>
              <a:t>Automated Backups:</a:t>
            </a:r>
            <a:r>
              <a:rPr lang="en-US" sz="1625">
                <a:solidFill>
                  <a:srgbClr val="384653"/>
                </a:solidFill>
                <a:latin typeface="Montserrat"/>
                <a:ea typeface="Montserrat"/>
                <a:cs typeface="Montserrat"/>
                <a:sym typeface="Montserrat"/>
              </a:rPr>
              <a:t> Continuous data backup with multiple redundancy levels</a:t>
            </a:r>
          </a:p>
          <a:p>
            <a:pPr marL="245070" lvl="1" indent="-122535" algn="l">
              <a:lnSpc>
                <a:spcPts val="2499"/>
              </a:lnSpc>
              <a:buFont typeface="Arial"/>
              <a:buChar char="•"/>
            </a:pPr>
            <a:r>
              <a:rPr lang="en-US" sz="1625" b="1">
                <a:solidFill>
                  <a:srgbClr val="384653"/>
                </a:solidFill>
                <a:latin typeface="Montserrat Bold"/>
                <a:ea typeface="Montserrat Bold"/>
                <a:cs typeface="Montserrat Bold"/>
                <a:sym typeface="Montserrat Bold"/>
              </a:rPr>
              <a:t>Disaster Recovery:</a:t>
            </a:r>
            <a:r>
              <a:rPr lang="en-US" sz="1625">
                <a:solidFill>
                  <a:srgbClr val="384653"/>
                </a:solidFill>
                <a:latin typeface="Montserrat"/>
                <a:ea typeface="Montserrat"/>
                <a:cs typeface="Montserrat"/>
                <a:sym typeface="Montserrat"/>
              </a:rPr>
              <a:t> Rapid recovery procedures with minimal data loss</a:t>
            </a:r>
          </a:p>
          <a:p>
            <a:pPr marL="245070" lvl="1" indent="-122535" algn="l">
              <a:lnSpc>
                <a:spcPts val="2499"/>
              </a:lnSpc>
              <a:buFont typeface="Arial"/>
              <a:buChar char="•"/>
            </a:pPr>
            <a:r>
              <a:rPr lang="en-US" sz="1625" b="1">
                <a:solidFill>
                  <a:srgbClr val="384653"/>
                </a:solidFill>
                <a:latin typeface="Montserrat Bold"/>
                <a:ea typeface="Montserrat Bold"/>
                <a:cs typeface="Montserrat Bold"/>
                <a:sym typeface="Montserrat Bold"/>
              </a:rPr>
              <a:t>Data Integrity:</a:t>
            </a:r>
            <a:r>
              <a:rPr lang="en-US" sz="1625">
                <a:solidFill>
                  <a:srgbClr val="384653"/>
                </a:solidFill>
                <a:latin typeface="Montserrat"/>
                <a:ea typeface="Montserrat"/>
                <a:cs typeface="Montserrat"/>
                <a:sym typeface="Montserrat"/>
              </a:rPr>
              <a:t> Validation checks and audit trails at every transaction</a:t>
            </a:r>
          </a:p>
          <a:p>
            <a:pPr marL="245070" lvl="1" indent="-122535" algn="l">
              <a:lnSpc>
                <a:spcPts val="2499"/>
              </a:lnSpc>
              <a:buFont typeface="Arial"/>
              <a:buChar char="•"/>
            </a:pPr>
            <a:r>
              <a:rPr lang="en-US" sz="1625" b="1">
                <a:solidFill>
                  <a:srgbClr val="384653"/>
                </a:solidFill>
                <a:latin typeface="Montserrat Bold"/>
                <a:ea typeface="Montserrat Bold"/>
                <a:cs typeface="Montserrat Bold"/>
                <a:sym typeface="Montserrat Bold"/>
              </a:rPr>
              <a:t>Security Measures:</a:t>
            </a:r>
            <a:r>
              <a:rPr lang="en-US" sz="1625">
                <a:solidFill>
                  <a:srgbClr val="384653"/>
                </a:solidFill>
                <a:latin typeface="Montserrat"/>
                <a:ea typeface="Montserrat"/>
                <a:cs typeface="Montserrat"/>
                <a:sym typeface="Montserrat"/>
              </a:rPr>
              <a:t> Multi-layer encryption and access controls</a:t>
            </a:r>
          </a:p>
        </p:txBody>
      </p:sp>
      <p:grpSp>
        <p:nvGrpSpPr>
          <p:cNvPr id="38" name="Group 38"/>
          <p:cNvGrpSpPr/>
          <p:nvPr/>
        </p:nvGrpSpPr>
        <p:grpSpPr>
          <a:xfrm>
            <a:off x="0" y="9462345"/>
            <a:ext cx="19706139" cy="3086100"/>
            <a:chOff x="0" y="0"/>
            <a:chExt cx="5190094" cy="812800"/>
          </a:xfrm>
        </p:grpSpPr>
        <p:sp>
          <p:nvSpPr>
            <p:cNvPr id="39" name="Freeform 39"/>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40" name="TextBox 40"/>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41" name="TextBox 41"/>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descr="preencoded.png"/>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a:stretch>
            </a:blipFill>
          </p:spPr>
        </p:sp>
      </p:grpSp>
      <p:grpSp>
        <p:nvGrpSpPr>
          <p:cNvPr id="4" name="Group 4"/>
          <p:cNvGrpSpPr/>
          <p:nvPr/>
        </p:nvGrpSpPr>
        <p:grpSpPr>
          <a:xfrm>
            <a:off x="0" y="0"/>
            <a:ext cx="18288000" cy="10287000"/>
            <a:chOff x="0" y="0"/>
            <a:chExt cx="24384000" cy="13716000"/>
          </a:xfrm>
        </p:grpSpPr>
        <p:sp>
          <p:nvSpPr>
            <p:cNvPr id="5" name="Freeform 5"/>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a:ln w="12700">
              <a:solidFill>
                <a:srgbClr val="000000"/>
              </a:solidFill>
            </a:ln>
          </p:spPr>
        </p:sp>
      </p:grpSp>
      <p:grpSp>
        <p:nvGrpSpPr>
          <p:cNvPr id="6" name="Group 6"/>
          <p:cNvGrpSpPr/>
          <p:nvPr/>
        </p:nvGrpSpPr>
        <p:grpSpPr>
          <a:xfrm>
            <a:off x="0" y="0"/>
            <a:ext cx="7200900" cy="10287000"/>
            <a:chOff x="0" y="0"/>
            <a:chExt cx="9601200" cy="13716000"/>
          </a:xfrm>
        </p:grpSpPr>
        <p:sp>
          <p:nvSpPr>
            <p:cNvPr id="7" name="Freeform 7" descr="preencoded.png"/>
            <p:cNvSpPr/>
            <p:nvPr/>
          </p:nvSpPr>
          <p:spPr>
            <a:xfrm>
              <a:off x="0" y="0"/>
              <a:ext cx="9601200" cy="13716000"/>
            </a:xfrm>
            <a:custGeom>
              <a:avLst/>
              <a:gdLst/>
              <a:ahLst/>
              <a:cxnLst/>
              <a:rect l="l" t="t" r="r" b="b"/>
              <a:pathLst>
                <a:path w="9601200" h="13716000">
                  <a:moveTo>
                    <a:pt x="0" y="0"/>
                  </a:moveTo>
                  <a:lnTo>
                    <a:pt x="9601200" y="0"/>
                  </a:lnTo>
                  <a:lnTo>
                    <a:pt x="9601200" y="13716000"/>
                  </a:lnTo>
                  <a:lnTo>
                    <a:pt x="0" y="13716000"/>
                  </a:lnTo>
                  <a:lnTo>
                    <a:pt x="0" y="0"/>
                  </a:lnTo>
                  <a:close/>
                </a:path>
              </a:pathLst>
            </a:custGeom>
            <a:blipFill>
              <a:blip r:embed="rId3"/>
              <a:stretch>
                <a:fillRect/>
              </a:stretch>
            </a:blipFill>
          </p:spPr>
        </p:sp>
      </p:grpSp>
      <p:sp>
        <p:nvSpPr>
          <p:cNvPr id="8" name="TextBox 8"/>
          <p:cNvSpPr txBox="1"/>
          <p:nvPr/>
        </p:nvSpPr>
        <p:spPr>
          <a:xfrm>
            <a:off x="7584043" y="577748"/>
            <a:ext cx="7428550" cy="931812"/>
          </a:xfrm>
          <a:prstGeom prst="rect">
            <a:avLst/>
          </a:prstGeom>
        </p:spPr>
        <p:txBody>
          <a:bodyPr lIns="0" tIns="0" rIns="0" bIns="0" rtlCol="0" anchor="t">
            <a:spAutoFit/>
          </a:bodyPr>
          <a:lstStyle/>
          <a:p>
            <a:pPr algn="l">
              <a:lnSpc>
                <a:spcPts val="7023"/>
              </a:lnSpc>
            </a:pPr>
            <a:r>
              <a:rPr lang="en-US" sz="5589" b="1">
                <a:solidFill>
                  <a:srgbClr val="2E3C4E"/>
                </a:solidFill>
                <a:latin typeface="Barlow Bold"/>
                <a:ea typeface="Barlow Bold"/>
                <a:cs typeface="Barlow Bold"/>
                <a:sym typeface="Barlow Bold"/>
              </a:rPr>
              <a:t>Development Approach</a:t>
            </a:r>
          </a:p>
        </p:txBody>
      </p:sp>
      <p:sp>
        <p:nvSpPr>
          <p:cNvPr id="9" name="TextBox 9"/>
          <p:cNvSpPr txBox="1"/>
          <p:nvPr/>
        </p:nvSpPr>
        <p:spPr>
          <a:xfrm>
            <a:off x="7805890" y="2022719"/>
            <a:ext cx="3741687" cy="486670"/>
          </a:xfrm>
          <a:prstGeom prst="rect">
            <a:avLst/>
          </a:prstGeom>
        </p:spPr>
        <p:txBody>
          <a:bodyPr lIns="0" tIns="0" rIns="0" bIns="0" rtlCol="0" anchor="t">
            <a:spAutoFit/>
          </a:bodyPr>
          <a:lstStyle/>
          <a:p>
            <a:pPr algn="l">
              <a:lnSpc>
                <a:spcPts val="3625"/>
              </a:lnSpc>
            </a:pPr>
            <a:r>
              <a:rPr lang="en-US" sz="2937" b="1">
                <a:solidFill>
                  <a:srgbClr val="2E3C4E"/>
                </a:solidFill>
                <a:latin typeface="Barlow Bold"/>
                <a:ea typeface="Barlow Bold"/>
                <a:cs typeface="Barlow Bold"/>
                <a:sym typeface="Barlow Bold"/>
              </a:rPr>
              <a:t>Proven Methodology</a:t>
            </a:r>
          </a:p>
        </p:txBody>
      </p:sp>
      <p:sp>
        <p:nvSpPr>
          <p:cNvPr id="10" name="TextBox 10"/>
          <p:cNvSpPr txBox="1"/>
          <p:nvPr/>
        </p:nvSpPr>
        <p:spPr>
          <a:xfrm>
            <a:off x="7805890" y="2670124"/>
            <a:ext cx="4478093" cy="4245921"/>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Xelogic Solutions employs a hybrid iterative-waterfall development model combined with a top-down architectural approach. This methodology allows us to deliver robust, well-planned systems while maintaining the flexibility to adapt to evolving requirements and incorporate user feedback throughout the development lifecycle.</a:t>
            </a:r>
          </a:p>
        </p:txBody>
      </p:sp>
      <p:sp>
        <p:nvSpPr>
          <p:cNvPr id="11" name="TextBox 11"/>
          <p:cNvSpPr txBox="1"/>
          <p:nvPr/>
        </p:nvSpPr>
        <p:spPr>
          <a:xfrm>
            <a:off x="7805890" y="6639468"/>
            <a:ext cx="4478093" cy="2350589"/>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Our structured approach ensures thorough planning and documentation while enabling continuous improvement and rapid response to changing healthcare needs.</a:t>
            </a:r>
          </a:p>
        </p:txBody>
      </p:sp>
      <p:grpSp>
        <p:nvGrpSpPr>
          <p:cNvPr id="12" name="Group 12"/>
          <p:cNvGrpSpPr/>
          <p:nvPr/>
        </p:nvGrpSpPr>
        <p:grpSpPr>
          <a:xfrm>
            <a:off x="12700997" y="1804835"/>
            <a:ext cx="4819202" cy="7029965"/>
            <a:chOff x="0" y="0"/>
            <a:chExt cx="6425603" cy="9373287"/>
          </a:xfrm>
        </p:grpSpPr>
        <p:sp>
          <p:nvSpPr>
            <p:cNvPr id="13" name="Freeform 13"/>
            <p:cNvSpPr/>
            <p:nvPr/>
          </p:nvSpPr>
          <p:spPr>
            <a:xfrm>
              <a:off x="0" y="0"/>
              <a:ext cx="6425565" cy="9373264"/>
            </a:xfrm>
            <a:custGeom>
              <a:avLst/>
              <a:gdLst/>
              <a:ahLst/>
              <a:cxnLst/>
              <a:rect l="l" t="t" r="r" b="b"/>
              <a:pathLst>
                <a:path w="6425565" h="9373264">
                  <a:moveTo>
                    <a:pt x="0" y="682392"/>
                  </a:moveTo>
                  <a:cubicBezTo>
                    <a:pt x="0" y="305482"/>
                    <a:pt x="339471" y="0"/>
                    <a:pt x="758317" y="0"/>
                  </a:cubicBezTo>
                  <a:lnTo>
                    <a:pt x="5667248" y="0"/>
                  </a:lnTo>
                  <a:cubicBezTo>
                    <a:pt x="6086094" y="0"/>
                    <a:pt x="6425565" y="305482"/>
                    <a:pt x="6425565" y="682392"/>
                  </a:cubicBezTo>
                  <a:lnTo>
                    <a:pt x="6425565" y="8690872"/>
                  </a:lnTo>
                  <a:cubicBezTo>
                    <a:pt x="6425565" y="9067781"/>
                    <a:pt x="6086094" y="9373264"/>
                    <a:pt x="5667248" y="9373264"/>
                  </a:cubicBezTo>
                  <a:lnTo>
                    <a:pt x="758317" y="9373264"/>
                  </a:lnTo>
                  <a:cubicBezTo>
                    <a:pt x="339471" y="9373264"/>
                    <a:pt x="0" y="9067781"/>
                    <a:pt x="0" y="8690872"/>
                  </a:cubicBezTo>
                  <a:close/>
                </a:path>
              </a:pathLst>
            </a:custGeom>
            <a:solidFill>
              <a:srgbClr val="75BAE6"/>
            </a:solidFill>
            <a:ln w="12700">
              <a:solidFill>
                <a:srgbClr val="000000"/>
              </a:solidFill>
            </a:ln>
          </p:spPr>
        </p:sp>
      </p:grpSp>
      <p:sp>
        <p:nvSpPr>
          <p:cNvPr id="14" name="TextBox 14"/>
          <p:cNvSpPr txBox="1"/>
          <p:nvPr/>
        </p:nvSpPr>
        <p:spPr>
          <a:xfrm>
            <a:off x="12937922" y="2022719"/>
            <a:ext cx="3117952" cy="408680"/>
          </a:xfrm>
          <a:prstGeom prst="rect">
            <a:avLst/>
          </a:prstGeom>
        </p:spPr>
        <p:txBody>
          <a:bodyPr lIns="0" tIns="0" rIns="0" bIns="0" rtlCol="0" anchor="t">
            <a:spAutoFit/>
          </a:bodyPr>
          <a:lstStyle/>
          <a:p>
            <a:pPr algn="l">
              <a:lnSpc>
                <a:spcPts val="3062"/>
              </a:lnSpc>
            </a:pPr>
            <a:r>
              <a:rPr lang="en-US" sz="2437" b="1">
                <a:solidFill>
                  <a:srgbClr val="2E3C4E"/>
                </a:solidFill>
                <a:latin typeface="Barlow Bold"/>
                <a:ea typeface="Barlow Bold"/>
                <a:cs typeface="Barlow Bold"/>
                <a:sym typeface="Barlow Bold"/>
              </a:rPr>
              <a:t>Why Choose Xelogic</a:t>
            </a:r>
          </a:p>
        </p:txBody>
      </p:sp>
      <p:sp>
        <p:nvSpPr>
          <p:cNvPr id="15" name="TextBox 15"/>
          <p:cNvSpPr txBox="1"/>
          <p:nvPr/>
        </p:nvSpPr>
        <p:spPr>
          <a:xfrm>
            <a:off x="12937922" y="2592143"/>
            <a:ext cx="4345334" cy="3488626"/>
          </a:xfrm>
          <a:prstGeom prst="rect">
            <a:avLst/>
          </a:prstGeom>
        </p:spPr>
        <p:txBody>
          <a:bodyPr lIns="0" tIns="0" rIns="0" bIns="0" rtlCol="0" anchor="t">
            <a:spAutoFit/>
          </a:bodyPr>
          <a:lstStyle/>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Proven track record in healthcare IT</a:t>
            </a:r>
          </a:p>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Comprehensive training and support</a:t>
            </a:r>
          </a:p>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Regular updates and enhancements</a:t>
            </a:r>
          </a:p>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Dedicated implementation team</a:t>
            </a:r>
          </a:p>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24/7 technical support</a:t>
            </a:r>
          </a:p>
          <a:p>
            <a:pPr marL="273348" lvl="1" indent="-136674" algn="l">
              <a:lnSpc>
                <a:spcPts val="2937"/>
              </a:lnSpc>
              <a:buFont typeface="Arial"/>
              <a:buChar char="•"/>
            </a:pPr>
            <a:r>
              <a:rPr lang="en-US" sz="1812">
                <a:solidFill>
                  <a:srgbClr val="000000"/>
                </a:solidFill>
                <a:latin typeface="Montserrat"/>
                <a:ea typeface="Montserrat"/>
                <a:cs typeface="Montserrat"/>
                <a:sym typeface="Montserrat"/>
              </a:rPr>
              <a:t>Customization capabilities</a:t>
            </a:r>
          </a:p>
        </p:txBody>
      </p:sp>
      <p:sp>
        <p:nvSpPr>
          <p:cNvPr id="16" name="TextBox 16"/>
          <p:cNvSpPr txBox="1"/>
          <p:nvPr/>
        </p:nvSpPr>
        <p:spPr>
          <a:xfrm>
            <a:off x="12937922" y="6217844"/>
            <a:ext cx="4345334" cy="834333"/>
          </a:xfrm>
          <a:prstGeom prst="rect">
            <a:avLst/>
          </a:prstGeom>
        </p:spPr>
        <p:txBody>
          <a:bodyPr lIns="0" tIns="0" rIns="0" bIns="0" rtlCol="0" anchor="t">
            <a:spAutoFit/>
          </a:bodyPr>
          <a:lstStyle/>
          <a:p>
            <a:pPr algn="l">
              <a:lnSpc>
                <a:spcPts val="2937"/>
              </a:lnSpc>
            </a:pPr>
            <a:r>
              <a:rPr lang="en-US" sz="1812" b="1">
                <a:solidFill>
                  <a:srgbClr val="000000"/>
                </a:solidFill>
                <a:latin typeface="Montserrat Bold"/>
                <a:ea typeface="Montserrat Bold"/>
                <a:cs typeface="Montserrat Bold"/>
                <a:sym typeface="Montserrat Bold"/>
              </a:rPr>
              <a:t>Ready to transform your healthcare facility?</a:t>
            </a:r>
          </a:p>
        </p:txBody>
      </p:sp>
      <p:sp>
        <p:nvSpPr>
          <p:cNvPr id="17" name="TextBox 17"/>
          <p:cNvSpPr txBox="1"/>
          <p:nvPr/>
        </p:nvSpPr>
        <p:spPr>
          <a:xfrm>
            <a:off x="12937922" y="7189241"/>
            <a:ext cx="4345334" cy="455266"/>
          </a:xfrm>
          <a:prstGeom prst="rect">
            <a:avLst/>
          </a:prstGeom>
        </p:spPr>
        <p:txBody>
          <a:bodyPr lIns="0" tIns="0" rIns="0" bIns="0" rtlCol="0" anchor="t">
            <a:spAutoFit/>
          </a:bodyPr>
          <a:lstStyle/>
          <a:p>
            <a:pPr algn="l">
              <a:lnSpc>
                <a:spcPts val="2937"/>
              </a:lnSpc>
            </a:pPr>
            <a:r>
              <a:rPr lang="en-US" sz="1812">
                <a:solidFill>
                  <a:srgbClr val="000000"/>
                </a:solidFill>
                <a:latin typeface="Montserrat"/>
                <a:ea typeface="Montserrat"/>
                <a:cs typeface="Montserrat"/>
                <a:sym typeface="Montserrat"/>
              </a:rPr>
              <a:t>Contact us at xelogicsolutions.com</a:t>
            </a:r>
          </a:p>
        </p:txBody>
      </p:sp>
      <p:grpSp>
        <p:nvGrpSpPr>
          <p:cNvPr id="18" name="Group 18"/>
          <p:cNvGrpSpPr/>
          <p:nvPr/>
        </p:nvGrpSpPr>
        <p:grpSpPr>
          <a:xfrm>
            <a:off x="0" y="9462345"/>
            <a:ext cx="19706139" cy="3086100"/>
            <a:chOff x="0" y="0"/>
            <a:chExt cx="5190094" cy="812800"/>
          </a:xfrm>
        </p:grpSpPr>
        <p:sp>
          <p:nvSpPr>
            <p:cNvPr id="19" name="Freeform 19"/>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20" name="TextBox 20"/>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21" name="TextBox 21"/>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62345"/>
            <a:ext cx="19706139" cy="3086100"/>
            <a:chOff x="0" y="0"/>
            <a:chExt cx="5190094" cy="812800"/>
          </a:xfrm>
        </p:grpSpPr>
        <p:sp>
          <p:nvSpPr>
            <p:cNvPr id="3" name="Freeform 3"/>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4" name="TextBox 4"/>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grpSp>
        <p:nvGrpSpPr>
          <p:cNvPr id="5" name="Group 5"/>
          <p:cNvGrpSpPr/>
          <p:nvPr/>
        </p:nvGrpSpPr>
        <p:grpSpPr>
          <a:xfrm>
            <a:off x="751587" y="683713"/>
            <a:ext cx="3959118" cy="689974"/>
            <a:chOff x="0" y="0"/>
            <a:chExt cx="5278824" cy="919965"/>
          </a:xfrm>
        </p:grpSpPr>
        <p:grpSp>
          <p:nvGrpSpPr>
            <p:cNvPr id="6" name="Group 6"/>
            <p:cNvGrpSpPr/>
            <p:nvPr/>
          </p:nvGrpSpPr>
          <p:grpSpPr>
            <a:xfrm>
              <a:off x="0" y="0"/>
              <a:ext cx="5278824" cy="919965"/>
              <a:chOff x="0" y="0"/>
              <a:chExt cx="3625456" cy="631825"/>
            </a:xfrm>
          </p:grpSpPr>
          <p:sp>
            <p:nvSpPr>
              <p:cNvPr id="7" name="Freeform 7"/>
              <p:cNvSpPr/>
              <p:nvPr/>
            </p:nvSpPr>
            <p:spPr>
              <a:xfrm>
                <a:off x="0" y="0"/>
                <a:ext cx="3625469" cy="631698"/>
              </a:xfrm>
              <a:custGeom>
                <a:avLst/>
                <a:gdLst/>
                <a:ahLst/>
                <a:cxnLst/>
                <a:rect l="l" t="t" r="r" b="b"/>
                <a:pathLst>
                  <a:path w="3625469" h="631698">
                    <a:moveTo>
                      <a:pt x="0" y="315849"/>
                    </a:moveTo>
                    <a:cubicBezTo>
                      <a:pt x="0" y="141351"/>
                      <a:pt x="143891" y="0"/>
                      <a:pt x="321183" y="0"/>
                    </a:cubicBezTo>
                    <a:lnTo>
                      <a:pt x="3304286" y="0"/>
                    </a:lnTo>
                    <a:lnTo>
                      <a:pt x="3304286" y="6350"/>
                    </a:lnTo>
                    <a:lnTo>
                      <a:pt x="3304286" y="0"/>
                    </a:lnTo>
                    <a:cubicBezTo>
                      <a:pt x="3481578" y="0"/>
                      <a:pt x="3625469" y="141351"/>
                      <a:pt x="3625469" y="315849"/>
                    </a:cubicBezTo>
                    <a:lnTo>
                      <a:pt x="3619119" y="315849"/>
                    </a:lnTo>
                    <a:lnTo>
                      <a:pt x="3625469" y="315849"/>
                    </a:lnTo>
                    <a:lnTo>
                      <a:pt x="3619119" y="315849"/>
                    </a:lnTo>
                    <a:lnTo>
                      <a:pt x="3625469" y="315849"/>
                    </a:lnTo>
                    <a:cubicBezTo>
                      <a:pt x="3625469" y="490474"/>
                      <a:pt x="3481578" y="631698"/>
                      <a:pt x="3304286" y="631698"/>
                    </a:cubicBezTo>
                    <a:lnTo>
                      <a:pt x="3304286" y="625348"/>
                    </a:lnTo>
                    <a:lnTo>
                      <a:pt x="3304286" y="631698"/>
                    </a:lnTo>
                    <a:lnTo>
                      <a:pt x="321183" y="631698"/>
                    </a:lnTo>
                    <a:lnTo>
                      <a:pt x="321183" y="625348"/>
                    </a:lnTo>
                    <a:lnTo>
                      <a:pt x="321183" y="631698"/>
                    </a:lnTo>
                    <a:cubicBezTo>
                      <a:pt x="143891" y="631825"/>
                      <a:pt x="0" y="490474"/>
                      <a:pt x="0" y="315976"/>
                    </a:cubicBezTo>
                    <a:lnTo>
                      <a:pt x="6350" y="315976"/>
                    </a:lnTo>
                    <a:lnTo>
                      <a:pt x="0" y="315976"/>
                    </a:lnTo>
                    <a:moveTo>
                      <a:pt x="12700" y="315976"/>
                    </a:moveTo>
                    <a:lnTo>
                      <a:pt x="6350" y="315976"/>
                    </a:lnTo>
                    <a:lnTo>
                      <a:pt x="12700" y="315976"/>
                    </a:lnTo>
                    <a:cubicBezTo>
                      <a:pt x="12700" y="483235"/>
                      <a:pt x="150749" y="619125"/>
                      <a:pt x="321183" y="619125"/>
                    </a:cubicBezTo>
                    <a:lnTo>
                      <a:pt x="3304286" y="619125"/>
                    </a:lnTo>
                    <a:cubicBezTo>
                      <a:pt x="3474720" y="619125"/>
                      <a:pt x="3612769" y="483235"/>
                      <a:pt x="3612769" y="315976"/>
                    </a:cubicBezTo>
                    <a:cubicBezTo>
                      <a:pt x="3612769" y="148717"/>
                      <a:pt x="3474720" y="12700"/>
                      <a:pt x="3304286" y="12700"/>
                    </a:cubicBezTo>
                    <a:lnTo>
                      <a:pt x="321183" y="12700"/>
                    </a:lnTo>
                    <a:lnTo>
                      <a:pt x="321183" y="6350"/>
                    </a:lnTo>
                    <a:lnTo>
                      <a:pt x="321183" y="12700"/>
                    </a:lnTo>
                    <a:cubicBezTo>
                      <a:pt x="150749" y="12700"/>
                      <a:pt x="12700" y="148590"/>
                      <a:pt x="12700" y="315849"/>
                    </a:cubicBezTo>
                    <a:close/>
                  </a:path>
                </a:pathLst>
              </a:custGeom>
              <a:solidFill>
                <a:srgbClr val="75BAE6"/>
              </a:solidFill>
              <a:ln w="12700">
                <a:solidFill>
                  <a:srgbClr val="000000"/>
                </a:solidFill>
              </a:ln>
            </p:spPr>
          </p:sp>
        </p:grpSp>
        <p:sp>
          <p:nvSpPr>
            <p:cNvPr id="8" name="Freeform 8" descr="preencoded.png"/>
            <p:cNvSpPr/>
            <p:nvPr/>
          </p:nvSpPr>
          <p:spPr>
            <a:xfrm>
              <a:off x="303672" y="275916"/>
              <a:ext cx="367820" cy="367820"/>
            </a:xfrm>
            <a:custGeom>
              <a:avLst/>
              <a:gdLst/>
              <a:ahLst/>
              <a:cxnLst/>
              <a:rect l="l" t="t" r="r" b="b"/>
              <a:pathLst>
                <a:path w="367820" h="367820">
                  <a:moveTo>
                    <a:pt x="0" y="0"/>
                  </a:moveTo>
                  <a:lnTo>
                    <a:pt x="367819" y="0"/>
                  </a:lnTo>
                  <a:lnTo>
                    <a:pt x="367819" y="367819"/>
                  </a:lnTo>
                  <a:lnTo>
                    <a:pt x="0" y="367819"/>
                  </a:lnTo>
                  <a:lnTo>
                    <a:pt x="0" y="0"/>
                  </a:lnTo>
                  <a:close/>
                </a:path>
              </a:pathLst>
            </a:custGeom>
            <a:blipFill>
              <a:blip r:embed="rId2">
                <a:extLst>
                  <a:ext uri="{96DAC541-7B7A-43D3-8B79-37D633B846F1}">
                    <asvg:svgBlip xmlns:asvg="http://schemas.microsoft.com/office/drawing/2016/SVG/main" xmlns="" r:embed="rId3"/>
                  </a:ext>
                </a:extLst>
              </a:blip>
              <a:stretch>
                <a:fillRect l="-5002" r="-4997"/>
              </a:stretch>
            </a:blipFill>
          </p:spPr>
        </p:sp>
        <p:sp>
          <p:nvSpPr>
            <p:cNvPr id="9" name="TextBox 9"/>
            <p:cNvSpPr txBox="1"/>
            <p:nvPr/>
          </p:nvSpPr>
          <p:spPr>
            <a:xfrm>
              <a:off x="855244" y="153799"/>
              <a:ext cx="4119909" cy="674577"/>
            </a:xfrm>
            <a:prstGeom prst="rect">
              <a:avLst/>
            </a:prstGeom>
          </p:spPr>
          <p:txBody>
            <a:bodyPr lIns="0" tIns="0" rIns="0" bIns="0" rtlCol="0" anchor="t">
              <a:spAutoFit/>
            </a:bodyPr>
            <a:lstStyle/>
            <a:p>
              <a:pPr algn="l">
                <a:lnSpc>
                  <a:spcPts val="3458"/>
                </a:lnSpc>
              </a:pPr>
              <a:r>
                <a:rPr lang="en-US" sz="2093">
                  <a:solidFill>
                    <a:srgbClr val="75BAE6"/>
                  </a:solidFill>
                  <a:latin typeface="Montserrat"/>
                  <a:ea typeface="Montserrat"/>
                  <a:cs typeface="Montserrat"/>
                  <a:sym typeface="Montserrat"/>
                </a:rPr>
                <a:t>COMPANY OVERVIEW</a:t>
              </a:r>
            </a:p>
          </p:txBody>
        </p:sp>
      </p:grpSp>
      <p:sp>
        <p:nvSpPr>
          <p:cNvPr id="10" name="TextBox 10"/>
          <p:cNvSpPr txBox="1"/>
          <p:nvPr/>
        </p:nvSpPr>
        <p:spPr>
          <a:xfrm>
            <a:off x="860303" y="1464006"/>
            <a:ext cx="11253481" cy="1025143"/>
          </a:xfrm>
          <a:prstGeom prst="rect">
            <a:avLst/>
          </a:prstGeom>
        </p:spPr>
        <p:txBody>
          <a:bodyPr lIns="0" tIns="0" rIns="0" bIns="0" rtlCol="0" anchor="t">
            <a:spAutoFit/>
          </a:bodyPr>
          <a:lstStyle/>
          <a:p>
            <a:pPr algn="l">
              <a:lnSpc>
                <a:spcPts val="7756"/>
              </a:lnSpc>
            </a:pPr>
            <a:r>
              <a:rPr lang="en-US" sz="6173" b="1">
                <a:solidFill>
                  <a:srgbClr val="2E3C4E"/>
                </a:solidFill>
                <a:latin typeface="Barlow Bold"/>
                <a:ea typeface="Barlow Bold"/>
                <a:cs typeface="Barlow Bold"/>
                <a:sym typeface="Barlow Bold"/>
              </a:rPr>
              <a:t>Digitizing Healthcare Operations</a:t>
            </a:r>
          </a:p>
        </p:txBody>
      </p:sp>
      <p:sp>
        <p:nvSpPr>
          <p:cNvPr id="11" name="TextBox 11"/>
          <p:cNvSpPr txBox="1"/>
          <p:nvPr/>
        </p:nvSpPr>
        <p:spPr>
          <a:xfrm>
            <a:off x="860303" y="2824682"/>
            <a:ext cx="2821221" cy="584026"/>
          </a:xfrm>
          <a:prstGeom prst="rect">
            <a:avLst/>
          </a:prstGeom>
        </p:spPr>
        <p:txBody>
          <a:bodyPr lIns="0" tIns="0" rIns="0" bIns="0" rtlCol="0" anchor="t">
            <a:spAutoFit/>
          </a:bodyPr>
          <a:lstStyle/>
          <a:p>
            <a:pPr algn="l">
              <a:lnSpc>
                <a:spcPts val="4607"/>
              </a:lnSpc>
            </a:pPr>
            <a:r>
              <a:rPr lang="en-US" sz="3733" b="1">
                <a:solidFill>
                  <a:srgbClr val="2E3C4E"/>
                </a:solidFill>
                <a:latin typeface="Barlow Bold"/>
                <a:ea typeface="Barlow Bold"/>
                <a:cs typeface="Barlow Bold"/>
                <a:sym typeface="Barlow Bold"/>
              </a:rPr>
              <a:t>Our Purpose</a:t>
            </a:r>
          </a:p>
        </p:txBody>
      </p:sp>
      <p:sp>
        <p:nvSpPr>
          <p:cNvPr id="12" name="TextBox 12"/>
          <p:cNvSpPr txBox="1"/>
          <p:nvPr/>
        </p:nvSpPr>
        <p:spPr>
          <a:xfrm>
            <a:off x="860303" y="3592554"/>
            <a:ext cx="9604029" cy="2016552"/>
          </a:xfrm>
          <a:prstGeom prst="rect">
            <a:avLst/>
          </a:prstGeom>
        </p:spPr>
        <p:txBody>
          <a:bodyPr lIns="0" tIns="0" rIns="0" bIns="0" rtlCol="0" anchor="t">
            <a:spAutoFit/>
          </a:bodyPr>
          <a:lstStyle/>
          <a:p>
            <a:pPr algn="l">
              <a:lnSpc>
                <a:spcPts val="3261"/>
              </a:lnSpc>
            </a:pPr>
            <a:r>
              <a:rPr lang="en-US" sz="2012">
                <a:solidFill>
                  <a:srgbClr val="384653"/>
                </a:solidFill>
                <a:latin typeface="Montserrat"/>
                <a:ea typeface="Montserrat"/>
                <a:cs typeface="Montserrat"/>
                <a:sym typeface="Montserrat"/>
              </a:rPr>
              <a:t>Xelogic Solutions delivers cutting-edge software designed to digitize and streamline the operational workflows of healthcare facilities. Our Hospital Management System revolutionizes how OPD, IPD, and Pharmacy departments function, creating seamless integration across all touchpoints of patient care.</a:t>
            </a:r>
          </a:p>
        </p:txBody>
      </p:sp>
      <p:sp>
        <p:nvSpPr>
          <p:cNvPr id="13" name="TextBox 13"/>
          <p:cNvSpPr txBox="1"/>
          <p:nvPr/>
        </p:nvSpPr>
        <p:spPr>
          <a:xfrm>
            <a:off x="855540" y="5771031"/>
            <a:ext cx="9604029" cy="2426127"/>
          </a:xfrm>
          <a:prstGeom prst="rect">
            <a:avLst/>
          </a:prstGeom>
        </p:spPr>
        <p:txBody>
          <a:bodyPr lIns="0" tIns="0" rIns="0" bIns="0" rtlCol="0" anchor="t">
            <a:spAutoFit/>
          </a:bodyPr>
          <a:lstStyle/>
          <a:p>
            <a:pPr algn="l">
              <a:lnSpc>
                <a:spcPts val="3261"/>
              </a:lnSpc>
            </a:pPr>
            <a:r>
              <a:rPr lang="en-US" sz="2012">
                <a:solidFill>
                  <a:srgbClr val="384653"/>
                </a:solidFill>
                <a:latin typeface="Montserrat"/>
                <a:ea typeface="Montserrat"/>
                <a:cs typeface="Montserrat"/>
                <a:sym typeface="Montserrat"/>
              </a:rPr>
              <a:t>By replacing manual processes with intelligent automation, we help healthcare providers reduce administrative overhead while dramatically improving the speed, accuracy, and quality of patient care. Our platform serves as the digital backbone that connects departments, centralizes information, and empowers medical staff to focus on what matters most—patient outcomes.</a:t>
            </a:r>
          </a:p>
        </p:txBody>
      </p:sp>
      <p:grpSp>
        <p:nvGrpSpPr>
          <p:cNvPr id="14" name="Group 14"/>
          <p:cNvGrpSpPr/>
          <p:nvPr/>
        </p:nvGrpSpPr>
        <p:grpSpPr>
          <a:xfrm>
            <a:off x="10881346" y="3198019"/>
            <a:ext cx="6551114" cy="4779616"/>
            <a:chOff x="0" y="0"/>
            <a:chExt cx="8734819" cy="6372822"/>
          </a:xfrm>
        </p:grpSpPr>
        <p:grpSp>
          <p:nvGrpSpPr>
            <p:cNvPr id="15" name="Group 15"/>
            <p:cNvGrpSpPr/>
            <p:nvPr/>
          </p:nvGrpSpPr>
          <p:grpSpPr>
            <a:xfrm>
              <a:off x="0" y="0"/>
              <a:ext cx="8734819" cy="6372822"/>
              <a:chOff x="0" y="0"/>
              <a:chExt cx="8734819" cy="6372822"/>
            </a:xfrm>
          </p:grpSpPr>
          <p:sp>
            <p:nvSpPr>
              <p:cNvPr id="16" name="Freeform 16"/>
              <p:cNvSpPr/>
              <p:nvPr/>
            </p:nvSpPr>
            <p:spPr>
              <a:xfrm>
                <a:off x="0" y="0"/>
                <a:ext cx="8734806" cy="6372860"/>
              </a:xfrm>
              <a:custGeom>
                <a:avLst/>
                <a:gdLst/>
                <a:ahLst/>
                <a:cxnLst/>
                <a:rect l="l" t="t" r="r" b="b"/>
                <a:pathLst>
                  <a:path w="8734806" h="6372860">
                    <a:moveTo>
                      <a:pt x="0" y="758317"/>
                    </a:moveTo>
                    <a:cubicBezTo>
                      <a:pt x="0" y="339471"/>
                      <a:pt x="339471" y="0"/>
                      <a:pt x="758317" y="0"/>
                    </a:cubicBezTo>
                    <a:lnTo>
                      <a:pt x="7976489" y="0"/>
                    </a:lnTo>
                    <a:cubicBezTo>
                      <a:pt x="8395335" y="0"/>
                      <a:pt x="8734806" y="339471"/>
                      <a:pt x="8734806" y="758317"/>
                    </a:cubicBezTo>
                    <a:lnTo>
                      <a:pt x="8734806" y="5614543"/>
                    </a:lnTo>
                    <a:cubicBezTo>
                      <a:pt x="8734806" y="6033389"/>
                      <a:pt x="8395335" y="6372860"/>
                      <a:pt x="7976489" y="6372860"/>
                    </a:cubicBezTo>
                    <a:lnTo>
                      <a:pt x="758317" y="6372860"/>
                    </a:lnTo>
                    <a:cubicBezTo>
                      <a:pt x="339471" y="6372860"/>
                      <a:pt x="0" y="6033262"/>
                      <a:pt x="0" y="5614543"/>
                    </a:cubicBezTo>
                    <a:close/>
                  </a:path>
                </a:pathLst>
              </a:custGeom>
              <a:solidFill>
                <a:srgbClr val="75BAE6"/>
              </a:solidFill>
              <a:ln w="12700">
                <a:solidFill>
                  <a:srgbClr val="000000"/>
                </a:solidFill>
              </a:ln>
            </p:spPr>
          </p:sp>
        </p:grpSp>
        <p:sp>
          <p:nvSpPr>
            <p:cNvPr id="17" name="TextBox 17"/>
            <p:cNvSpPr txBox="1"/>
            <p:nvPr/>
          </p:nvSpPr>
          <p:spPr>
            <a:xfrm>
              <a:off x="541404" y="846358"/>
              <a:ext cx="4652824" cy="893664"/>
            </a:xfrm>
            <a:prstGeom prst="rect">
              <a:avLst/>
            </a:prstGeom>
          </p:spPr>
          <p:txBody>
            <a:bodyPr lIns="0" tIns="0" rIns="0" bIns="0" rtlCol="0" anchor="t">
              <a:spAutoFit/>
            </a:bodyPr>
            <a:lstStyle/>
            <a:p>
              <a:pPr algn="l">
                <a:lnSpc>
                  <a:spcPts val="5465"/>
                </a:lnSpc>
              </a:pPr>
              <a:r>
                <a:rPr lang="en-US" sz="4350" b="1">
                  <a:solidFill>
                    <a:srgbClr val="2E3C4E"/>
                  </a:solidFill>
                  <a:latin typeface="Barlow Bold"/>
                  <a:ea typeface="Barlow Bold"/>
                  <a:cs typeface="Barlow Bold"/>
                  <a:sym typeface="Barlow Bold"/>
                </a:rPr>
                <a:t>Key Benefits</a:t>
              </a:r>
            </a:p>
          </p:txBody>
        </p:sp>
        <p:sp>
          <p:nvSpPr>
            <p:cNvPr id="18" name="TextBox 18"/>
            <p:cNvSpPr txBox="1"/>
            <p:nvPr/>
          </p:nvSpPr>
          <p:spPr>
            <a:xfrm>
              <a:off x="315912" y="2182121"/>
              <a:ext cx="8102994" cy="3225392"/>
            </a:xfrm>
            <a:prstGeom prst="rect">
              <a:avLst/>
            </a:prstGeom>
          </p:spPr>
          <p:txBody>
            <a:bodyPr lIns="0" tIns="0" rIns="0" bIns="0" rtlCol="0" anchor="t">
              <a:spAutoFit/>
            </a:bodyPr>
            <a:lstStyle/>
            <a:p>
              <a:pPr marL="363833" lvl="1" indent="-181917" algn="l">
                <a:lnSpc>
                  <a:spcPts val="3909"/>
                </a:lnSpc>
                <a:buFont typeface="Arial"/>
                <a:buChar char="•"/>
              </a:pPr>
              <a:r>
                <a:rPr lang="en-US" sz="2412">
                  <a:solidFill>
                    <a:srgbClr val="000000"/>
                  </a:solidFill>
                  <a:latin typeface="Montserrat"/>
                  <a:ea typeface="Montserrat"/>
                  <a:cs typeface="Montserrat"/>
                  <a:sym typeface="Montserrat"/>
                </a:rPr>
                <a:t>Enhanced operational efficiency</a:t>
              </a:r>
            </a:p>
            <a:p>
              <a:pPr marL="363833" lvl="1" indent="-181917" algn="l">
                <a:lnSpc>
                  <a:spcPts val="3909"/>
                </a:lnSpc>
                <a:buFont typeface="Arial"/>
                <a:buChar char="•"/>
              </a:pPr>
              <a:r>
                <a:rPr lang="en-US" sz="2412">
                  <a:solidFill>
                    <a:srgbClr val="000000"/>
                  </a:solidFill>
                  <a:latin typeface="Montserrat"/>
                  <a:ea typeface="Montserrat"/>
                  <a:cs typeface="Montserrat"/>
                  <a:sym typeface="Montserrat"/>
                </a:rPr>
                <a:t>Improved patient care quality</a:t>
              </a:r>
            </a:p>
            <a:p>
              <a:pPr marL="363833" lvl="1" indent="-181917" algn="l">
                <a:lnSpc>
                  <a:spcPts val="3909"/>
                </a:lnSpc>
                <a:buFont typeface="Arial"/>
                <a:buChar char="•"/>
              </a:pPr>
              <a:r>
                <a:rPr lang="en-US" sz="2412">
                  <a:solidFill>
                    <a:srgbClr val="000000"/>
                  </a:solidFill>
                  <a:latin typeface="Montserrat"/>
                  <a:ea typeface="Montserrat"/>
                  <a:cs typeface="Montserrat"/>
                  <a:sym typeface="Montserrat"/>
                </a:rPr>
                <a:t>Reduced administrative costs</a:t>
              </a:r>
            </a:p>
            <a:p>
              <a:pPr marL="363833" lvl="1" indent="-181917" algn="l">
                <a:lnSpc>
                  <a:spcPts val="3909"/>
                </a:lnSpc>
                <a:buFont typeface="Arial"/>
                <a:buChar char="•"/>
              </a:pPr>
              <a:r>
                <a:rPr lang="en-US" sz="2412">
                  <a:solidFill>
                    <a:srgbClr val="000000"/>
                  </a:solidFill>
                  <a:latin typeface="Montserrat"/>
                  <a:ea typeface="Montserrat"/>
                  <a:cs typeface="Montserrat"/>
                  <a:sym typeface="Montserrat"/>
                </a:rPr>
                <a:t>Real-time data access</a:t>
              </a:r>
            </a:p>
            <a:p>
              <a:pPr marL="363833" lvl="1" indent="-181917" algn="l">
                <a:lnSpc>
                  <a:spcPts val="3909"/>
                </a:lnSpc>
                <a:buFont typeface="Arial"/>
                <a:buChar char="•"/>
              </a:pPr>
              <a:r>
                <a:rPr lang="en-US" sz="2412">
                  <a:solidFill>
                    <a:srgbClr val="000000"/>
                  </a:solidFill>
                  <a:latin typeface="Montserrat"/>
                  <a:ea typeface="Montserrat"/>
                  <a:cs typeface="Montserrat"/>
                  <a:sym typeface="Montserrat"/>
                </a:rPr>
                <a:t>Regulatory compliance</a:t>
              </a:r>
            </a:p>
          </p:txBody>
        </p:sp>
      </p:grpSp>
      <p:sp>
        <p:nvSpPr>
          <p:cNvPr id="19" name="TextBox 19"/>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52945" y="722784"/>
            <a:ext cx="7372198" cy="817512"/>
          </a:xfrm>
          <a:prstGeom prst="rect">
            <a:avLst/>
          </a:prstGeom>
        </p:spPr>
        <p:txBody>
          <a:bodyPr lIns="0" tIns="0" rIns="0" bIns="0" rtlCol="0" anchor="t">
            <a:spAutoFit/>
          </a:bodyPr>
          <a:lstStyle/>
          <a:p>
            <a:pPr algn="l">
              <a:lnSpc>
                <a:spcPts val="6125"/>
              </a:lnSpc>
            </a:pPr>
            <a:r>
              <a:rPr lang="en-US" sz="4875" b="1">
                <a:solidFill>
                  <a:srgbClr val="2E3C4E"/>
                </a:solidFill>
                <a:latin typeface="Barlow Bold"/>
                <a:ea typeface="Barlow Bold"/>
                <a:cs typeface="Barlow Bold"/>
                <a:sym typeface="Barlow Bold"/>
              </a:rPr>
              <a:t>Understanding User Needs</a:t>
            </a:r>
          </a:p>
        </p:txBody>
      </p:sp>
      <p:sp>
        <p:nvSpPr>
          <p:cNvPr id="3" name="TextBox 3"/>
          <p:cNvSpPr txBox="1"/>
          <p:nvPr/>
        </p:nvSpPr>
        <p:spPr>
          <a:xfrm>
            <a:off x="852945" y="1937974"/>
            <a:ext cx="16392230" cy="787827"/>
          </a:xfrm>
          <a:prstGeom prst="rect">
            <a:avLst/>
          </a:prstGeom>
        </p:spPr>
        <p:txBody>
          <a:bodyPr lIns="0" tIns="0" rIns="0" bIns="0" rtlCol="0" anchor="t">
            <a:spAutoFit/>
          </a:bodyPr>
          <a:lstStyle/>
          <a:p>
            <a:pPr algn="l">
              <a:lnSpc>
                <a:spcPts val="3261"/>
              </a:lnSpc>
            </a:pPr>
            <a:r>
              <a:rPr lang="en-US" sz="2012">
                <a:solidFill>
                  <a:srgbClr val="384653"/>
                </a:solidFill>
                <a:latin typeface="Montserrat"/>
                <a:ea typeface="Montserrat"/>
                <a:cs typeface="Montserrat"/>
                <a:sym typeface="Montserrat"/>
              </a:rPr>
              <a:t>Our Hospital Management System is built around the real challenges healthcare professionals face every day. We've designed solutions that directly address the pain points experienced by doctors, nurses, administrators, and patients alike.</a:t>
            </a:r>
          </a:p>
        </p:txBody>
      </p:sp>
      <p:sp>
        <p:nvSpPr>
          <p:cNvPr id="4" name="TextBox 4"/>
          <p:cNvSpPr txBox="1"/>
          <p:nvPr/>
        </p:nvSpPr>
        <p:spPr>
          <a:xfrm>
            <a:off x="1099404" y="3266264"/>
            <a:ext cx="3514877" cy="408680"/>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Administrative Efficiency</a:t>
            </a:r>
          </a:p>
        </p:txBody>
      </p:sp>
      <p:sp>
        <p:nvSpPr>
          <p:cNvPr id="5" name="TextBox 5"/>
          <p:cNvSpPr txBox="1"/>
          <p:nvPr/>
        </p:nvSpPr>
        <p:spPr>
          <a:xfrm>
            <a:off x="6642354" y="3266264"/>
            <a:ext cx="3698672" cy="408680"/>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Enhanced Patient Tracking</a:t>
            </a:r>
          </a:p>
        </p:txBody>
      </p:sp>
      <p:sp>
        <p:nvSpPr>
          <p:cNvPr id="6" name="TextBox 6"/>
          <p:cNvSpPr txBox="1"/>
          <p:nvPr/>
        </p:nvSpPr>
        <p:spPr>
          <a:xfrm>
            <a:off x="12185456" y="3266264"/>
            <a:ext cx="3569341" cy="408680"/>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Seamless Communication</a:t>
            </a:r>
          </a:p>
        </p:txBody>
      </p:sp>
      <p:grpSp>
        <p:nvGrpSpPr>
          <p:cNvPr id="7" name="Group 7"/>
          <p:cNvGrpSpPr/>
          <p:nvPr/>
        </p:nvGrpSpPr>
        <p:grpSpPr>
          <a:xfrm>
            <a:off x="838657" y="3285314"/>
            <a:ext cx="16420643" cy="5026523"/>
            <a:chOff x="0" y="0"/>
            <a:chExt cx="21894190" cy="6702031"/>
          </a:xfrm>
        </p:grpSpPr>
        <p:grpSp>
          <p:nvGrpSpPr>
            <p:cNvPr id="8" name="Group 8"/>
            <p:cNvGrpSpPr/>
            <p:nvPr/>
          </p:nvGrpSpPr>
          <p:grpSpPr>
            <a:xfrm>
              <a:off x="12700" y="0"/>
              <a:ext cx="7087387" cy="3400628"/>
              <a:chOff x="0" y="0"/>
              <a:chExt cx="7087387" cy="3400628"/>
            </a:xfrm>
          </p:grpSpPr>
          <p:sp>
            <p:nvSpPr>
              <p:cNvPr id="9" name="Freeform 9"/>
              <p:cNvSpPr/>
              <p:nvPr/>
            </p:nvSpPr>
            <p:spPr>
              <a:xfrm>
                <a:off x="6350" y="6350"/>
                <a:ext cx="7074662" cy="3387979"/>
              </a:xfrm>
              <a:custGeom>
                <a:avLst/>
                <a:gdLst/>
                <a:ahLst/>
                <a:cxnLst/>
                <a:rect l="l" t="t" r="r" b="b"/>
                <a:pathLst>
                  <a:path w="7074662" h="3387979">
                    <a:moveTo>
                      <a:pt x="0" y="473964"/>
                    </a:moveTo>
                    <a:cubicBezTo>
                      <a:pt x="0" y="212217"/>
                      <a:pt x="212598" y="0"/>
                      <a:pt x="474853" y="0"/>
                    </a:cubicBezTo>
                    <a:lnTo>
                      <a:pt x="6599809" y="0"/>
                    </a:lnTo>
                    <a:cubicBezTo>
                      <a:pt x="6862064" y="0"/>
                      <a:pt x="7074662" y="212217"/>
                      <a:pt x="7074662" y="473964"/>
                    </a:cubicBezTo>
                    <a:lnTo>
                      <a:pt x="7074662" y="2914015"/>
                    </a:lnTo>
                    <a:cubicBezTo>
                      <a:pt x="7074662" y="3175762"/>
                      <a:pt x="6862064" y="3387979"/>
                      <a:pt x="6599809" y="3387979"/>
                    </a:cubicBezTo>
                    <a:lnTo>
                      <a:pt x="474853" y="3387979"/>
                    </a:lnTo>
                    <a:cubicBezTo>
                      <a:pt x="212598" y="3387979"/>
                      <a:pt x="0" y="3175762"/>
                      <a:pt x="0" y="2914015"/>
                    </a:cubicBezTo>
                    <a:close/>
                  </a:path>
                </a:pathLst>
              </a:custGeom>
              <a:solidFill>
                <a:srgbClr val="D4E9F7"/>
              </a:solidFill>
              <a:ln w="12700">
                <a:solidFill>
                  <a:srgbClr val="000000"/>
                </a:solidFill>
              </a:ln>
            </p:spPr>
          </p:sp>
          <p:sp>
            <p:nvSpPr>
              <p:cNvPr id="10" name="Freeform 10"/>
              <p:cNvSpPr/>
              <p:nvPr/>
            </p:nvSpPr>
            <p:spPr>
              <a:xfrm>
                <a:off x="0" y="0"/>
                <a:ext cx="7087362" cy="3400679"/>
              </a:xfrm>
              <a:custGeom>
                <a:avLst/>
                <a:gdLst/>
                <a:ahLst/>
                <a:cxnLst/>
                <a:rect l="l" t="t" r="r" b="b"/>
                <a:pathLst>
                  <a:path w="7087362" h="3400679">
                    <a:moveTo>
                      <a:pt x="0" y="480314"/>
                    </a:moveTo>
                    <a:cubicBezTo>
                      <a:pt x="0" y="215011"/>
                      <a:pt x="215519" y="0"/>
                      <a:pt x="481203" y="0"/>
                    </a:cubicBezTo>
                    <a:lnTo>
                      <a:pt x="6606159" y="0"/>
                    </a:lnTo>
                    <a:lnTo>
                      <a:pt x="6606159" y="6350"/>
                    </a:lnTo>
                    <a:lnTo>
                      <a:pt x="6606159" y="0"/>
                    </a:lnTo>
                    <a:cubicBezTo>
                      <a:pt x="6871970" y="0"/>
                      <a:pt x="7087362" y="215011"/>
                      <a:pt x="7087362" y="480314"/>
                    </a:cubicBezTo>
                    <a:lnTo>
                      <a:pt x="7081012" y="480314"/>
                    </a:lnTo>
                    <a:lnTo>
                      <a:pt x="7087362" y="480314"/>
                    </a:lnTo>
                    <a:lnTo>
                      <a:pt x="7087362" y="2920365"/>
                    </a:lnTo>
                    <a:lnTo>
                      <a:pt x="7081012" y="2920365"/>
                    </a:lnTo>
                    <a:lnTo>
                      <a:pt x="7087362" y="2920365"/>
                    </a:lnTo>
                    <a:cubicBezTo>
                      <a:pt x="7087362" y="3185668"/>
                      <a:pt x="6871843" y="3400679"/>
                      <a:pt x="6606159" y="3400679"/>
                    </a:cubicBezTo>
                    <a:lnTo>
                      <a:pt x="6606159" y="3394329"/>
                    </a:lnTo>
                    <a:lnTo>
                      <a:pt x="6606159" y="3400679"/>
                    </a:lnTo>
                    <a:lnTo>
                      <a:pt x="481203" y="3400679"/>
                    </a:lnTo>
                    <a:lnTo>
                      <a:pt x="481203" y="3394329"/>
                    </a:lnTo>
                    <a:lnTo>
                      <a:pt x="481203" y="3400679"/>
                    </a:lnTo>
                    <a:cubicBezTo>
                      <a:pt x="215519" y="3400679"/>
                      <a:pt x="0" y="3185541"/>
                      <a:pt x="0" y="2920365"/>
                    </a:cubicBezTo>
                    <a:lnTo>
                      <a:pt x="0" y="480314"/>
                    </a:lnTo>
                    <a:lnTo>
                      <a:pt x="6350" y="480314"/>
                    </a:lnTo>
                    <a:lnTo>
                      <a:pt x="0" y="480314"/>
                    </a:lnTo>
                    <a:moveTo>
                      <a:pt x="12700" y="480314"/>
                    </a:moveTo>
                    <a:lnTo>
                      <a:pt x="12700" y="2920365"/>
                    </a:lnTo>
                    <a:lnTo>
                      <a:pt x="6350" y="2920365"/>
                    </a:lnTo>
                    <a:lnTo>
                      <a:pt x="12700" y="2920365"/>
                    </a:lnTo>
                    <a:cubicBezTo>
                      <a:pt x="12700" y="3178556"/>
                      <a:pt x="222504" y="3387979"/>
                      <a:pt x="481203" y="3387979"/>
                    </a:cubicBezTo>
                    <a:lnTo>
                      <a:pt x="6606159" y="3387979"/>
                    </a:lnTo>
                    <a:cubicBezTo>
                      <a:pt x="6864985" y="3387979"/>
                      <a:pt x="7074662" y="3178683"/>
                      <a:pt x="7074662" y="2920365"/>
                    </a:cubicBezTo>
                    <a:lnTo>
                      <a:pt x="7074662" y="480314"/>
                    </a:lnTo>
                    <a:cubicBezTo>
                      <a:pt x="7074662" y="221996"/>
                      <a:pt x="6864985" y="12700"/>
                      <a:pt x="6606159" y="12700"/>
                    </a:cubicBezTo>
                    <a:lnTo>
                      <a:pt x="481203" y="12700"/>
                    </a:lnTo>
                    <a:lnTo>
                      <a:pt x="481203" y="6350"/>
                    </a:lnTo>
                    <a:lnTo>
                      <a:pt x="481203" y="12700"/>
                    </a:lnTo>
                    <a:cubicBezTo>
                      <a:pt x="222504" y="12700"/>
                      <a:pt x="12700" y="221996"/>
                      <a:pt x="12700" y="480314"/>
                    </a:cubicBezTo>
                    <a:close/>
                  </a:path>
                </a:pathLst>
              </a:custGeom>
              <a:solidFill>
                <a:srgbClr val="BACFDD"/>
              </a:solidFill>
              <a:ln w="12700">
                <a:solidFill>
                  <a:srgbClr val="000000"/>
                </a:solidFill>
              </a:ln>
            </p:spPr>
          </p:sp>
        </p:grpSp>
        <p:sp>
          <p:nvSpPr>
            <p:cNvPr id="11" name="TextBox 11"/>
            <p:cNvSpPr txBox="1"/>
            <p:nvPr/>
          </p:nvSpPr>
          <p:spPr>
            <a:xfrm>
              <a:off x="347663" y="967778"/>
              <a:ext cx="6417462" cy="2097888"/>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Dramatically reduce paperwork and manual data entry, freeing staff to focus on patient care rather than documentation</a:t>
              </a:r>
            </a:p>
          </p:txBody>
        </p:sp>
        <p:grpSp>
          <p:nvGrpSpPr>
            <p:cNvPr id="12" name="Group 12"/>
            <p:cNvGrpSpPr/>
            <p:nvPr/>
          </p:nvGrpSpPr>
          <p:grpSpPr>
            <a:xfrm>
              <a:off x="7403300" y="0"/>
              <a:ext cx="7087591" cy="3400628"/>
              <a:chOff x="0" y="0"/>
              <a:chExt cx="7087591" cy="3400628"/>
            </a:xfrm>
          </p:grpSpPr>
          <p:sp>
            <p:nvSpPr>
              <p:cNvPr id="13" name="Freeform 13"/>
              <p:cNvSpPr/>
              <p:nvPr/>
            </p:nvSpPr>
            <p:spPr>
              <a:xfrm>
                <a:off x="6350" y="6350"/>
                <a:ext cx="7074916" cy="3387979"/>
              </a:xfrm>
              <a:custGeom>
                <a:avLst/>
                <a:gdLst/>
                <a:ahLst/>
                <a:cxnLst/>
                <a:rect l="l" t="t" r="r" b="b"/>
                <a:pathLst>
                  <a:path w="7074916" h="3387979">
                    <a:moveTo>
                      <a:pt x="0" y="473964"/>
                    </a:moveTo>
                    <a:cubicBezTo>
                      <a:pt x="0" y="212217"/>
                      <a:pt x="212598" y="0"/>
                      <a:pt x="474853" y="0"/>
                    </a:cubicBezTo>
                    <a:lnTo>
                      <a:pt x="6600063" y="0"/>
                    </a:lnTo>
                    <a:cubicBezTo>
                      <a:pt x="6862318" y="0"/>
                      <a:pt x="7074916" y="212217"/>
                      <a:pt x="7074916" y="473964"/>
                    </a:cubicBezTo>
                    <a:lnTo>
                      <a:pt x="7074916" y="2914015"/>
                    </a:lnTo>
                    <a:cubicBezTo>
                      <a:pt x="7074916" y="3175762"/>
                      <a:pt x="6862318" y="3387979"/>
                      <a:pt x="6600063" y="3387979"/>
                    </a:cubicBezTo>
                    <a:lnTo>
                      <a:pt x="474853" y="3387979"/>
                    </a:lnTo>
                    <a:cubicBezTo>
                      <a:pt x="212598" y="3387979"/>
                      <a:pt x="0" y="3175762"/>
                      <a:pt x="0" y="2914015"/>
                    </a:cubicBezTo>
                    <a:close/>
                  </a:path>
                </a:pathLst>
              </a:custGeom>
              <a:solidFill>
                <a:srgbClr val="D4E9F7"/>
              </a:solidFill>
              <a:ln w="12700">
                <a:solidFill>
                  <a:srgbClr val="000000"/>
                </a:solidFill>
              </a:ln>
            </p:spPr>
          </p:sp>
          <p:sp>
            <p:nvSpPr>
              <p:cNvPr id="14" name="Freeform 14"/>
              <p:cNvSpPr/>
              <p:nvPr/>
            </p:nvSpPr>
            <p:spPr>
              <a:xfrm>
                <a:off x="0" y="0"/>
                <a:ext cx="7087616" cy="3400679"/>
              </a:xfrm>
              <a:custGeom>
                <a:avLst/>
                <a:gdLst/>
                <a:ahLst/>
                <a:cxnLst/>
                <a:rect l="l" t="t" r="r" b="b"/>
                <a:pathLst>
                  <a:path w="7087616" h="3400679">
                    <a:moveTo>
                      <a:pt x="0" y="480314"/>
                    </a:moveTo>
                    <a:cubicBezTo>
                      <a:pt x="0" y="215011"/>
                      <a:pt x="215519" y="0"/>
                      <a:pt x="481203" y="0"/>
                    </a:cubicBezTo>
                    <a:lnTo>
                      <a:pt x="6606413" y="0"/>
                    </a:lnTo>
                    <a:lnTo>
                      <a:pt x="6606413" y="6350"/>
                    </a:lnTo>
                    <a:lnTo>
                      <a:pt x="6606413" y="0"/>
                    </a:lnTo>
                    <a:cubicBezTo>
                      <a:pt x="6872224" y="0"/>
                      <a:pt x="7087616" y="215011"/>
                      <a:pt x="7087616" y="480314"/>
                    </a:cubicBezTo>
                    <a:lnTo>
                      <a:pt x="7081266" y="480314"/>
                    </a:lnTo>
                    <a:lnTo>
                      <a:pt x="7087616" y="480314"/>
                    </a:lnTo>
                    <a:lnTo>
                      <a:pt x="7087616" y="2920365"/>
                    </a:lnTo>
                    <a:lnTo>
                      <a:pt x="7081266" y="2920365"/>
                    </a:lnTo>
                    <a:lnTo>
                      <a:pt x="7087616" y="2920365"/>
                    </a:lnTo>
                    <a:cubicBezTo>
                      <a:pt x="7087616" y="3185668"/>
                      <a:pt x="6872097" y="3400679"/>
                      <a:pt x="6606413" y="3400679"/>
                    </a:cubicBezTo>
                    <a:lnTo>
                      <a:pt x="6606413" y="3394329"/>
                    </a:lnTo>
                    <a:lnTo>
                      <a:pt x="6606413" y="3400679"/>
                    </a:lnTo>
                    <a:lnTo>
                      <a:pt x="481203" y="3400679"/>
                    </a:lnTo>
                    <a:lnTo>
                      <a:pt x="481203" y="3394329"/>
                    </a:lnTo>
                    <a:lnTo>
                      <a:pt x="481203" y="3400679"/>
                    </a:lnTo>
                    <a:cubicBezTo>
                      <a:pt x="215519" y="3400679"/>
                      <a:pt x="0" y="3185541"/>
                      <a:pt x="0" y="2920365"/>
                    </a:cubicBezTo>
                    <a:lnTo>
                      <a:pt x="0" y="480314"/>
                    </a:lnTo>
                    <a:lnTo>
                      <a:pt x="6350" y="480314"/>
                    </a:lnTo>
                    <a:lnTo>
                      <a:pt x="0" y="480314"/>
                    </a:lnTo>
                    <a:moveTo>
                      <a:pt x="12700" y="480314"/>
                    </a:moveTo>
                    <a:lnTo>
                      <a:pt x="12700" y="2920365"/>
                    </a:lnTo>
                    <a:lnTo>
                      <a:pt x="6350" y="2920365"/>
                    </a:lnTo>
                    <a:lnTo>
                      <a:pt x="12700" y="2920365"/>
                    </a:lnTo>
                    <a:cubicBezTo>
                      <a:pt x="12700" y="3178556"/>
                      <a:pt x="222504" y="3387979"/>
                      <a:pt x="481203" y="3387979"/>
                    </a:cubicBezTo>
                    <a:lnTo>
                      <a:pt x="6606413" y="3387979"/>
                    </a:lnTo>
                    <a:cubicBezTo>
                      <a:pt x="6865239" y="3387979"/>
                      <a:pt x="7074916" y="3178683"/>
                      <a:pt x="7074916" y="2920365"/>
                    </a:cubicBezTo>
                    <a:lnTo>
                      <a:pt x="7074916" y="480314"/>
                    </a:lnTo>
                    <a:cubicBezTo>
                      <a:pt x="7074916" y="221996"/>
                      <a:pt x="6865112" y="12700"/>
                      <a:pt x="6606413" y="12700"/>
                    </a:cubicBezTo>
                    <a:lnTo>
                      <a:pt x="481203" y="12700"/>
                    </a:lnTo>
                    <a:lnTo>
                      <a:pt x="481203" y="6350"/>
                    </a:lnTo>
                    <a:lnTo>
                      <a:pt x="481203" y="12700"/>
                    </a:lnTo>
                    <a:cubicBezTo>
                      <a:pt x="222504" y="12700"/>
                      <a:pt x="12700" y="221996"/>
                      <a:pt x="12700" y="480314"/>
                    </a:cubicBezTo>
                    <a:close/>
                  </a:path>
                </a:pathLst>
              </a:custGeom>
              <a:solidFill>
                <a:srgbClr val="BACFDD"/>
              </a:solidFill>
              <a:ln w="12700">
                <a:solidFill>
                  <a:srgbClr val="000000"/>
                </a:solidFill>
              </a:ln>
            </p:spPr>
          </p:sp>
        </p:grpSp>
        <p:sp>
          <p:nvSpPr>
            <p:cNvPr id="15" name="TextBox 15"/>
            <p:cNvSpPr txBox="1"/>
            <p:nvPr/>
          </p:nvSpPr>
          <p:spPr>
            <a:xfrm>
              <a:off x="7738262" y="967778"/>
              <a:ext cx="6417666"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Monitor patient journeys from admission to discharge with real-time updates and comprehensive visibility</a:t>
              </a:r>
            </a:p>
          </p:txBody>
        </p:sp>
        <p:grpSp>
          <p:nvGrpSpPr>
            <p:cNvPr id="16" name="Group 16"/>
            <p:cNvGrpSpPr/>
            <p:nvPr/>
          </p:nvGrpSpPr>
          <p:grpSpPr>
            <a:xfrm>
              <a:off x="14794103" y="0"/>
              <a:ext cx="7087387" cy="3400628"/>
              <a:chOff x="0" y="0"/>
              <a:chExt cx="7087387" cy="3400628"/>
            </a:xfrm>
          </p:grpSpPr>
          <p:sp>
            <p:nvSpPr>
              <p:cNvPr id="17" name="Freeform 17"/>
              <p:cNvSpPr/>
              <p:nvPr/>
            </p:nvSpPr>
            <p:spPr>
              <a:xfrm>
                <a:off x="6350" y="6350"/>
                <a:ext cx="7074662" cy="3387979"/>
              </a:xfrm>
              <a:custGeom>
                <a:avLst/>
                <a:gdLst/>
                <a:ahLst/>
                <a:cxnLst/>
                <a:rect l="l" t="t" r="r" b="b"/>
                <a:pathLst>
                  <a:path w="7074662" h="3387979">
                    <a:moveTo>
                      <a:pt x="0" y="473964"/>
                    </a:moveTo>
                    <a:cubicBezTo>
                      <a:pt x="0" y="212217"/>
                      <a:pt x="212598" y="0"/>
                      <a:pt x="474853" y="0"/>
                    </a:cubicBezTo>
                    <a:lnTo>
                      <a:pt x="6599809" y="0"/>
                    </a:lnTo>
                    <a:cubicBezTo>
                      <a:pt x="6862064" y="0"/>
                      <a:pt x="7074662" y="212217"/>
                      <a:pt x="7074662" y="473964"/>
                    </a:cubicBezTo>
                    <a:lnTo>
                      <a:pt x="7074662" y="2914015"/>
                    </a:lnTo>
                    <a:cubicBezTo>
                      <a:pt x="7074662" y="3175762"/>
                      <a:pt x="6862064" y="3387979"/>
                      <a:pt x="6599809" y="3387979"/>
                    </a:cubicBezTo>
                    <a:lnTo>
                      <a:pt x="474853" y="3387979"/>
                    </a:lnTo>
                    <a:cubicBezTo>
                      <a:pt x="212598" y="3387979"/>
                      <a:pt x="0" y="3175762"/>
                      <a:pt x="0" y="2914015"/>
                    </a:cubicBezTo>
                    <a:close/>
                  </a:path>
                </a:pathLst>
              </a:custGeom>
              <a:solidFill>
                <a:srgbClr val="D4E9F7"/>
              </a:solidFill>
              <a:ln w="12700">
                <a:solidFill>
                  <a:srgbClr val="000000"/>
                </a:solidFill>
              </a:ln>
            </p:spPr>
          </p:sp>
          <p:sp>
            <p:nvSpPr>
              <p:cNvPr id="18" name="Freeform 18"/>
              <p:cNvSpPr/>
              <p:nvPr/>
            </p:nvSpPr>
            <p:spPr>
              <a:xfrm>
                <a:off x="0" y="0"/>
                <a:ext cx="7087362" cy="3400679"/>
              </a:xfrm>
              <a:custGeom>
                <a:avLst/>
                <a:gdLst/>
                <a:ahLst/>
                <a:cxnLst/>
                <a:rect l="l" t="t" r="r" b="b"/>
                <a:pathLst>
                  <a:path w="7087362" h="3400679">
                    <a:moveTo>
                      <a:pt x="0" y="480314"/>
                    </a:moveTo>
                    <a:cubicBezTo>
                      <a:pt x="0" y="215011"/>
                      <a:pt x="215519" y="0"/>
                      <a:pt x="481203" y="0"/>
                    </a:cubicBezTo>
                    <a:lnTo>
                      <a:pt x="6606159" y="0"/>
                    </a:lnTo>
                    <a:lnTo>
                      <a:pt x="6606159" y="6350"/>
                    </a:lnTo>
                    <a:lnTo>
                      <a:pt x="6606159" y="0"/>
                    </a:lnTo>
                    <a:cubicBezTo>
                      <a:pt x="6871970" y="0"/>
                      <a:pt x="7087362" y="215011"/>
                      <a:pt x="7087362" y="480314"/>
                    </a:cubicBezTo>
                    <a:lnTo>
                      <a:pt x="7081012" y="480314"/>
                    </a:lnTo>
                    <a:lnTo>
                      <a:pt x="7087362" y="480314"/>
                    </a:lnTo>
                    <a:lnTo>
                      <a:pt x="7087362" y="2920365"/>
                    </a:lnTo>
                    <a:lnTo>
                      <a:pt x="7081012" y="2920365"/>
                    </a:lnTo>
                    <a:lnTo>
                      <a:pt x="7087362" y="2920365"/>
                    </a:lnTo>
                    <a:cubicBezTo>
                      <a:pt x="7087362" y="3185668"/>
                      <a:pt x="6871843" y="3400679"/>
                      <a:pt x="6606159" y="3400679"/>
                    </a:cubicBezTo>
                    <a:lnTo>
                      <a:pt x="6606159" y="3394329"/>
                    </a:lnTo>
                    <a:lnTo>
                      <a:pt x="6606159" y="3400679"/>
                    </a:lnTo>
                    <a:lnTo>
                      <a:pt x="481203" y="3400679"/>
                    </a:lnTo>
                    <a:lnTo>
                      <a:pt x="481203" y="3394329"/>
                    </a:lnTo>
                    <a:lnTo>
                      <a:pt x="481203" y="3400679"/>
                    </a:lnTo>
                    <a:cubicBezTo>
                      <a:pt x="215519" y="3400679"/>
                      <a:pt x="0" y="3185541"/>
                      <a:pt x="0" y="2920365"/>
                    </a:cubicBezTo>
                    <a:lnTo>
                      <a:pt x="0" y="480314"/>
                    </a:lnTo>
                    <a:lnTo>
                      <a:pt x="6350" y="480314"/>
                    </a:lnTo>
                    <a:lnTo>
                      <a:pt x="0" y="480314"/>
                    </a:lnTo>
                    <a:moveTo>
                      <a:pt x="12700" y="480314"/>
                    </a:moveTo>
                    <a:lnTo>
                      <a:pt x="12700" y="2920365"/>
                    </a:lnTo>
                    <a:lnTo>
                      <a:pt x="6350" y="2920365"/>
                    </a:lnTo>
                    <a:lnTo>
                      <a:pt x="12700" y="2920365"/>
                    </a:lnTo>
                    <a:cubicBezTo>
                      <a:pt x="12700" y="3178556"/>
                      <a:pt x="222504" y="3387979"/>
                      <a:pt x="481203" y="3387979"/>
                    </a:cubicBezTo>
                    <a:lnTo>
                      <a:pt x="6606159" y="3387979"/>
                    </a:lnTo>
                    <a:cubicBezTo>
                      <a:pt x="6864985" y="3387979"/>
                      <a:pt x="7074662" y="3178683"/>
                      <a:pt x="7074662" y="2920365"/>
                    </a:cubicBezTo>
                    <a:lnTo>
                      <a:pt x="7074662" y="480314"/>
                    </a:lnTo>
                    <a:cubicBezTo>
                      <a:pt x="7074662" y="221996"/>
                      <a:pt x="6864985" y="12700"/>
                      <a:pt x="6606159" y="12700"/>
                    </a:cubicBezTo>
                    <a:lnTo>
                      <a:pt x="481203" y="12700"/>
                    </a:lnTo>
                    <a:lnTo>
                      <a:pt x="481203" y="6350"/>
                    </a:lnTo>
                    <a:lnTo>
                      <a:pt x="481203" y="12700"/>
                    </a:lnTo>
                    <a:cubicBezTo>
                      <a:pt x="222504" y="12700"/>
                      <a:pt x="12700" y="221996"/>
                      <a:pt x="12700" y="480314"/>
                    </a:cubicBezTo>
                    <a:close/>
                  </a:path>
                </a:pathLst>
              </a:custGeom>
              <a:solidFill>
                <a:srgbClr val="BACFDD"/>
              </a:solidFill>
              <a:ln w="12700">
                <a:solidFill>
                  <a:srgbClr val="000000"/>
                </a:solidFill>
              </a:ln>
            </p:spPr>
          </p:sp>
        </p:grpSp>
        <p:sp>
          <p:nvSpPr>
            <p:cNvPr id="19" name="TextBox 19"/>
            <p:cNvSpPr txBox="1"/>
            <p:nvPr/>
          </p:nvSpPr>
          <p:spPr>
            <a:xfrm>
              <a:off x="15129066" y="967778"/>
              <a:ext cx="6417462"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Enable instant coordination between departments with integrated messaging and notification systems</a:t>
              </a:r>
            </a:p>
          </p:txBody>
        </p:sp>
        <p:grpSp>
          <p:nvGrpSpPr>
            <p:cNvPr id="20" name="Group 20"/>
            <p:cNvGrpSpPr/>
            <p:nvPr/>
          </p:nvGrpSpPr>
          <p:grpSpPr>
            <a:xfrm>
              <a:off x="0" y="3730625"/>
              <a:ext cx="7112787" cy="2971406"/>
              <a:chOff x="0" y="0"/>
              <a:chExt cx="7112787" cy="2971406"/>
            </a:xfrm>
          </p:grpSpPr>
          <p:sp>
            <p:nvSpPr>
              <p:cNvPr id="21" name="Freeform 21"/>
              <p:cNvSpPr/>
              <p:nvPr/>
            </p:nvSpPr>
            <p:spPr>
              <a:xfrm>
                <a:off x="19050" y="19050"/>
                <a:ext cx="7074662" cy="2933319"/>
              </a:xfrm>
              <a:custGeom>
                <a:avLst/>
                <a:gdLst/>
                <a:ahLst/>
                <a:cxnLst/>
                <a:rect l="l" t="t" r="r" b="b"/>
                <a:pathLst>
                  <a:path w="7074662" h="2933319">
                    <a:moveTo>
                      <a:pt x="0" y="473964"/>
                    </a:moveTo>
                    <a:cubicBezTo>
                      <a:pt x="0" y="212217"/>
                      <a:pt x="213868" y="0"/>
                      <a:pt x="477520" y="0"/>
                    </a:cubicBezTo>
                    <a:lnTo>
                      <a:pt x="6597142" y="0"/>
                    </a:lnTo>
                    <a:cubicBezTo>
                      <a:pt x="6860922" y="0"/>
                      <a:pt x="7074662" y="212217"/>
                      <a:pt x="7074662" y="473964"/>
                    </a:cubicBezTo>
                    <a:lnTo>
                      <a:pt x="7074662" y="2459355"/>
                    </a:lnTo>
                    <a:cubicBezTo>
                      <a:pt x="7074662" y="2721102"/>
                      <a:pt x="6860794" y="2933319"/>
                      <a:pt x="6597142" y="2933319"/>
                    </a:cubicBezTo>
                    <a:lnTo>
                      <a:pt x="477520" y="2933319"/>
                    </a:lnTo>
                    <a:cubicBezTo>
                      <a:pt x="213741" y="2933319"/>
                      <a:pt x="0" y="2721102"/>
                      <a:pt x="0" y="2459355"/>
                    </a:cubicBezTo>
                    <a:close/>
                  </a:path>
                </a:pathLst>
              </a:custGeom>
              <a:solidFill>
                <a:srgbClr val="FFFFFF"/>
              </a:solidFill>
              <a:ln w="12700">
                <a:solidFill>
                  <a:srgbClr val="000000"/>
                </a:solidFill>
              </a:ln>
            </p:spPr>
          </p:sp>
          <p:sp>
            <p:nvSpPr>
              <p:cNvPr id="22" name="Freeform 22"/>
              <p:cNvSpPr/>
              <p:nvPr/>
            </p:nvSpPr>
            <p:spPr>
              <a:xfrm>
                <a:off x="0" y="0"/>
                <a:ext cx="7112762" cy="2971419"/>
              </a:xfrm>
              <a:custGeom>
                <a:avLst/>
                <a:gdLst/>
                <a:ahLst/>
                <a:cxnLst/>
                <a:rect l="l" t="t" r="r" b="b"/>
                <a:pathLst>
                  <a:path w="7112762" h="2971419">
                    <a:moveTo>
                      <a:pt x="0" y="493014"/>
                    </a:moveTo>
                    <a:cubicBezTo>
                      <a:pt x="0" y="220599"/>
                      <a:pt x="222504" y="0"/>
                      <a:pt x="496570" y="0"/>
                    </a:cubicBezTo>
                    <a:lnTo>
                      <a:pt x="6616192" y="0"/>
                    </a:lnTo>
                    <a:lnTo>
                      <a:pt x="6616192" y="19050"/>
                    </a:lnTo>
                    <a:lnTo>
                      <a:pt x="6616192" y="0"/>
                    </a:lnTo>
                    <a:cubicBezTo>
                      <a:pt x="6890258" y="0"/>
                      <a:pt x="7112762" y="220599"/>
                      <a:pt x="7112762" y="493014"/>
                    </a:cubicBezTo>
                    <a:lnTo>
                      <a:pt x="7093712" y="493014"/>
                    </a:lnTo>
                    <a:lnTo>
                      <a:pt x="7112762" y="493014"/>
                    </a:lnTo>
                    <a:lnTo>
                      <a:pt x="7112762" y="2478405"/>
                    </a:lnTo>
                    <a:lnTo>
                      <a:pt x="7093712" y="2478405"/>
                    </a:lnTo>
                    <a:lnTo>
                      <a:pt x="7112762" y="2478405"/>
                    </a:lnTo>
                    <a:cubicBezTo>
                      <a:pt x="7112762" y="2750820"/>
                      <a:pt x="6890258" y="2971419"/>
                      <a:pt x="6616192" y="2971419"/>
                    </a:cubicBezTo>
                    <a:lnTo>
                      <a:pt x="6616192" y="2952369"/>
                    </a:lnTo>
                    <a:lnTo>
                      <a:pt x="6616192" y="2971419"/>
                    </a:lnTo>
                    <a:lnTo>
                      <a:pt x="496570" y="2971419"/>
                    </a:lnTo>
                    <a:lnTo>
                      <a:pt x="496570" y="2952369"/>
                    </a:lnTo>
                    <a:lnTo>
                      <a:pt x="496570" y="2971419"/>
                    </a:lnTo>
                    <a:cubicBezTo>
                      <a:pt x="222504" y="2971419"/>
                      <a:pt x="0" y="2750820"/>
                      <a:pt x="0" y="2478405"/>
                    </a:cubicBezTo>
                    <a:lnTo>
                      <a:pt x="0" y="493014"/>
                    </a:lnTo>
                    <a:lnTo>
                      <a:pt x="19050" y="493014"/>
                    </a:lnTo>
                    <a:lnTo>
                      <a:pt x="0" y="493014"/>
                    </a:lnTo>
                    <a:moveTo>
                      <a:pt x="38100" y="493014"/>
                    </a:moveTo>
                    <a:lnTo>
                      <a:pt x="38100" y="2478405"/>
                    </a:lnTo>
                    <a:lnTo>
                      <a:pt x="19050" y="2478405"/>
                    </a:lnTo>
                    <a:lnTo>
                      <a:pt x="38100" y="2478405"/>
                    </a:lnTo>
                    <a:cubicBezTo>
                      <a:pt x="38100" y="2729484"/>
                      <a:pt x="243205" y="2933319"/>
                      <a:pt x="496570" y="2933319"/>
                    </a:cubicBezTo>
                    <a:lnTo>
                      <a:pt x="6616192" y="2933319"/>
                    </a:lnTo>
                    <a:cubicBezTo>
                      <a:pt x="6869557" y="2933319"/>
                      <a:pt x="7074662" y="2729484"/>
                      <a:pt x="7074662" y="2478405"/>
                    </a:cubicBezTo>
                    <a:lnTo>
                      <a:pt x="7074662" y="493014"/>
                    </a:lnTo>
                    <a:cubicBezTo>
                      <a:pt x="7074662" y="241935"/>
                      <a:pt x="6869557" y="38100"/>
                      <a:pt x="6616192" y="38100"/>
                    </a:cubicBezTo>
                    <a:lnTo>
                      <a:pt x="496570" y="38100"/>
                    </a:lnTo>
                    <a:lnTo>
                      <a:pt x="496570" y="19050"/>
                    </a:lnTo>
                    <a:lnTo>
                      <a:pt x="496570" y="38100"/>
                    </a:lnTo>
                    <a:cubicBezTo>
                      <a:pt x="243205" y="38100"/>
                      <a:pt x="38100" y="241935"/>
                      <a:pt x="38100" y="493014"/>
                    </a:cubicBezTo>
                    <a:close/>
                  </a:path>
                </a:pathLst>
              </a:custGeom>
              <a:solidFill>
                <a:srgbClr val="BACFDD"/>
              </a:solidFill>
              <a:ln w="12700">
                <a:solidFill>
                  <a:srgbClr val="000000"/>
                </a:solidFill>
              </a:ln>
            </p:spPr>
          </p:sp>
        </p:grpSp>
        <p:sp>
          <p:nvSpPr>
            <p:cNvPr id="23" name="TextBox 23"/>
            <p:cNvSpPr txBox="1"/>
            <p:nvPr/>
          </p:nvSpPr>
          <p:spPr>
            <a:xfrm>
              <a:off x="373063" y="4084638"/>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Instant Data Access</a:t>
              </a:r>
            </a:p>
          </p:txBody>
        </p:sp>
        <p:sp>
          <p:nvSpPr>
            <p:cNvPr id="24" name="TextBox 24"/>
            <p:cNvSpPr txBox="1"/>
            <p:nvPr/>
          </p:nvSpPr>
          <p:spPr>
            <a:xfrm>
              <a:off x="373063" y="4736503"/>
              <a:ext cx="6366662"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Retrieve patient histories, lab reports, imaging results, and prescriptions in seconds, not minutes</a:t>
              </a:r>
            </a:p>
          </p:txBody>
        </p:sp>
        <p:grpSp>
          <p:nvGrpSpPr>
            <p:cNvPr id="25" name="Group 25"/>
            <p:cNvGrpSpPr/>
            <p:nvPr/>
          </p:nvGrpSpPr>
          <p:grpSpPr>
            <a:xfrm>
              <a:off x="7390600" y="3730625"/>
              <a:ext cx="7112991" cy="2971406"/>
              <a:chOff x="0" y="0"/>
              <a:chExt cx="7112991" cy="2971406"/>
            </a:xfrm>
          </p:grpSpPr>
          <p:sp>
            <p:nvSpPr>
              <p:cNvPr id="26" name="Freeform 26"/>
              <p:cNvSpPr/>
              <p:nvPr/>
            </p:nvSpPr>
            <p:spPr>
              <a:xfrm>
                <a:off x="19050" y="19050"/>
                <a:ext cx="7074915" cy="2933319"/>
              </a:xfrm>
              <a:custGeom>
                <a:avLst/>
                <a:gdLst/>
                <a:ahLst/>
                <a:cxnLst/>
                <a:rect l="l" t="t" r="r" b="b"/>
                <a:pathLst>
                  <a:path w="7074915" h="2933319">
                    <a:moveTo>
                      <a:pt x="0" y="473964"/>
                    </a:moveTo>
                    <a:cubicBezTo>
                      <a:pt x="0" y="212217"/>
                      <a:pt x="213868" y="0"/>
                      <a:pt x="477520" y="0"/>
                    </a:cubicBezTo>
                    <a:lnTo>
                      <a:pt x="6597396" y="0"/>
                    </a:lnTo>
                    <a:cubicBezTo>
                      <a:pt x="6861175" y="0"/>
                      <a:pt x="7074915" y="212217"/>
                      <a:pt x="7074915" y="473964"/>
                    </a:cubicBezTo>
                    <a:lnTo>
                      <a:pt x="7074915" y="2459355"/>
                    </a:lnTo>
                    <a:cubicBezTo>
                      <a:pt x="7074915" y="2721102"/>
                      <a:pt x="6861048" y="2933319"/>
                      <a:pt x="6597396" y="2933319"/>
                    </a:cubicBezTo>
                    <a:lnTo>
                      <a:pt x="477520" y="2933319"/>
                    </a:lnTo>
                    <a:cubicBezTo>
                      <a:pt x="213741" y="2933319"/>
                      <a:pt x="0" y="2721102"/>
                      <a:pt x="0" y="2459355"/>
                    </a:cubicBezTo>
                    <a:close/>
                  </a:path>
                </a:pathLst>
              </a:custGeom>
              <a:solidFill>
                <a:srgbClr val="FFFFFF"/>
              </a:solidFill>
              <a:ln w="12700">
                <a:solidFill>
                  <a:srgbClr val="000000"/>
                </a:solidFill>
              </a:ln>
            </p:spPr>
          </p:sp>
          <p:sp>
            <p:nvSpPr>
              <p:cNvPr id="27" name="Freeform 27"/>
              <p:cNvSpPr/>
              <p:nvPr/>
            </p:nvSpPr>
            <p:spPr>
              <a:xfrm>
                <a:off x="0" y="0"/>
                <a:ext cx="7113015" cy="2971419"/>
              </a:xfrm>
              <a:custGeom>
                <a:avLst/>
                <a:gdLst/>
                <a:ahLst/>
                <a:cxnLst/>
                <a:rect l="l" t="t" r="r" b="b"/>
                <a:pathLst>
                  <a:path w="7113015" h="2971419">
                    <a:moveTo>
                      <a:pt x="0" y="493014"/>
                    </a:moveTo>
                    <a:cubicBezTo>
                      <a:pt x="0" y="220599"/>
                      <a:pt x="222504" y="0"/>
                      <a:pt x="496570" y="0"/>
                    </a:cubicBezTo>
                    <a:lnTo>
                      <a:pt x="6616446" y="0"/>
                    </a:lnTo>
                    <a:lnTo>
                      <a:pt x="6616446" y="19050"/>
                    </a:lnTo>
                    <a:lnTo>
                      <a:pt x="6616446" y="0"/>
                    </a:lnTo>
                    <a:cubicBezTo>
                      <a:pt x="6890512" y="0"/>
                      <a:pt x="7113015" y="220599"/>
                      <a:pt x="7113015" y="493014"/>
                    </a:cubicBezTo>
                    <a:lnTo>
                      <a:pt x="7093965" y="493014"/>
                    </a:lnTo>
                    <a:lnTo>
                      <a:pt x="7113015" y="493014"/>
                    </a:lnTo>
                    <a:lnTo>
                      <a:pt x="7113015" y="2478405"/>
                    </a:lnTo>
                    <a:lnTo>
                      <a:pt x="7093965" y="2478405"/>
                    </a:lnTo>
                    <a:lnTo>
                      <a:pt x="7113015" y="2478405"/>
                    </a:lnTo>
                    <a:cubicBezTo>
                      <a:pt x="7113015" y="2750820"/>
                      <a:pt x="6890512" y="2971419"/>
                      <a:pt x="6616446" y="2971419"/>
                    </a:cubicBezTo>
                    <a:lnTo>
                      <a:pt x="6616446" y="2952369"/>
                    </a:lnTo>
                    <a:lnTo>
                      <a:pt x="6616446" y="2971419"/>
                    </a:lnTo>
                    <a:lnTo>
                      <a:pt x="496570" y="2971419"/>
                    </a:lnTo>
                    <a:lnTo>
                      <a:pt x="496570" y="2952369"/>
                    </a:lnTo>
                    <a:lnTo>
                      <a:pt x="496570" y="2971419"/>
                    </a:lnTo>
                    <a:cubicBezTo>
                      <a:pt x="222504" y="2971419"/>
                      <a:pt x="0" y="2750820"/>
                      <a:pt x="0" y="2478405"/>
                    </a:cubicBezTo>
                    <a:lnTo>
                      <a:pt x="0" y="493014"/>
                    </a:lnTo>
                    <a:lnTo>
                      <a:pt x="19050" y="493014"/>
                    </a:lnTo>
                    <a:lnTo>
                      <a:pt x="0" y="493014"/>
                    </a:lnTo>
                    <a:moveTo>
                      <a:pt x="38100" y="493014"/>
                    </a:moveTo>
                    <a:lnTo>
                      <a:pt x="38100" y="2478405"/>
                    </a:lnTo>
                    <a:lnTo>
                      <a:pt x="19050" y="2478405"/>
                    </a:lnTo>
                    <a:lnTo>
                      <a:pt x="38100" y="2478405"/>
                    </a:lnTo>
                    <a:cubicBezTo>
                      <a:pt x="38100" y="2729484"/>
                      <a:pt x="243205" y="2933319"/>
                      <a:pt x="496570" y="2933319"/>
                    </a:cubicBezTo>
                    <a:lnTo>
                      <a:pt x="6616446" y="2933319"/>
                    </a:lnTo>
                    <a:cubicBezTo>
                      <a:pt x="6869811" y="2933319"/>
                      <a:pt x="7074915" y="2729484"/>
                      <a:pt x="7074915" y="2478405"/>
                    </a:cubicBezTo>
                    <a:lnTo>
                      <a:pt x="7074915" y="493014"/>
                    </a:lnTo>
                    <a:cubicBezTo>
                      <a:pt x="7074916" y="241935"/>
                      <a:pt x="6869811" y="38100"/>
                      <a:pt x="6616446" y="38100"/>
                    </a:cubicBezTo>
                    <a:lnTo>
                      <a:pt x="496570" y="38100"/>
                    </a:lnTo>
                    <a:lnTo>
                      <a:pt x="496570" y="19050"/>
                    </a:lnTo>
                    <a:lnTo>
                      <a:pt x="496570" y="38100"/>
                    </a:lnTo>
                    <a:cubicBezTo>
                      <a:pt x="243205" y="38100"/>
                      <a:pt x="38100" y="241935"/>
                      <a:pt x="38100" y="493014"/>
                    </a:cubicBezTo>
                    <a:close/>
                  </a:path>
                </a:pathLst>
              </a:custGeom>
              <a:solidFill>
                <a:srgbClr val="BACFDD"/>
              </a:solidFill>
              <a:ln w="12700">
                <a:solidFill>
                  <a:srgbClr val="000000"/>
                </a:solidFill>
              </a:ln>
            </p:spPr>
          </p:sp>
        </p:grpSp>
        <p:sp>
          <p:nvSpPr>
            <p:cNvPr id="28" name="TextBox 28"/>
            <p:cNvSpPr txBox="1"/>
            <p:nvPr/>
          </p:nvSpPr>
          <p:spPr>
            <a:xfrm>
              <a:off x="7763662" y="4084638"/>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Error Reduction</a:t>
              </a:r>
            </a:p>
          </p:txBody>
        </p:sp>
        <p:sp>
          <p:nvSpPr>
            <p:cNvPr id="29" name="TextBox 29"/>
            <p:cNvSpPr txBox="1"/>
            <p:nvPr/>
          </p:nvSpPr>
          <p:spPr>
            <a:xfrm>
              <a:off x="7763662" y="4736503"/>
              <a:ext cx="6366866"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Minimize medical errors through automated checks, alerts, and validation at every step</a:t>
              </a:r>
            </a:p>
          </p:txBody>
        </p:sp>
        <p:grpSp>
          <p:nvGrpSpPr>
            <p:cNvPr id="30" name="Group 30"/>
            <p:cNvGrpSpPr/>
            <p:nvPr/>
          </p:nvGrpSpPr>
          <p:grpSpPr>
            <a:xfrm>
              <a:off x="14781403" y="3730625"/>
              <a:ext cx="7112787" cy="2971406"/>
              <a:chOff x="0" y="0"/>
              <a:chExt cx="7112787" cy="2971406"/>
            </a:xfrm>
          </p:grpSpPr>
          <p:sp>
            <p:nvSpPr>
              <p:cNvPr id="31" name="Freeform 31"/>
              <p:cNvSpPr/>
              <p:nvPr/>
            </p:nvSpPr>
            <p:spPr>
              <a:xfrm>
                <a:off x="19050" y="19050"/>
                <a:ext cx="7074662" cy="2933319"/>
              </a:xfrm>
              <a:custGeom>
                <a:avLst/>
                <a:gdLst/>
                <a:ahLst/>
                <a:cxnLst/>
                <a:rect l="l" t="t" r="r" b="b"/>
                <a:pathLst>
                  <a:path w="7074662" h="2933319">
                    <a:moveTo>
                      <a:pt x="0" y="473964"/>
                    </a:moveTo>
                    <a:cubicBezTo>
                      <a:pt x="0" y="212217"/>
                      <a:pt x="213868" y="0"/>
                      <a:pt x="477520" y="0"/>
                    </a:cubicBezTo>
                    <a:lnTo>
                      <a:pt x="6597142" y="0"/>
                    </a:lnTo>
                    <a:cubicBezTo>
                      <a:pt x="6860922" y="0"/>
                      <a:pt x="7074662" y="212217"/>
                      <a:pt x="7074662" y="473964"/>
                    </a:cubicBezTo>
                    <a:lnTo>
                      <a:pt x="7074662" y="2459355"/>
                    </a:lnTo>
                    <a:cubicBezTo>
                      <a:pt x="7074662" y="2721102"/>
                      <a:pt x="6860794" y="2933319"/>
                      <a:pt x="6597142" y="2933319"/>
                    </a:cubicBezTo>
                    <a:lnTo>
                      <a:pt x="477520" y="2933319"/>
                    </a:lnTo>
                    <a:cubicBezTo>
                      <a:pt x="213741" y="2933319"/>
                      <a:pt x="0" y="2721102"/>
                      <a:pt x="0" y="2459355"/>
                    </a:cubicBezTo>
                    <a:close/>
                  </a:path>
                </a:pathLst>
              </a:custGeom>
              <a:solidFill>
                <a:srgbClr val="FFFFFF"/>
              </a:solidFill>
              <a:ln w="12700">
                <a:solidFill>
                  <a:srgbClr val="000000"/>
                </a:solidFill>
              </a:ln>
            </p:spPr>
          </p:sp>
          <p:sp>
            <p:nvSpPr>
              <p:cNvPr id="32" name="Freeform 32"/>
              <p:cNvSpPr/>
              <p:nvPr/>
            </p:nvSpPr>
            <p:spPr>
              <a:xfrm>
                <a:off x="0" y="0"/>
                <a:ext cx="7112762" cy="2971419"/>
              </a:xfrm>
              <a:custGeom>
                <a:avLst/>
                <a:gdLst/>
                <a:ahLst/>
                <a:cxnLst/>
                <a:rect l="l" t="t" r="r" b="b"/>
                <a:pathLst>
                  <a:path w="7112762" h="2971419">
                    <a:moveTo>
                      <a:pt x="0" y="493014"/>
                    </a:moveTo>
                    <a:cubicBezTo>
                      <a:pt x="0" y="220599"/>
                      <a:pt x="222504" y="0"/>
                      <a:pt x="496570" y="0"/>
                    </a:cubicBezTo>
                    <a:lnTo>
                      <a:pt x="6616192" y="0"/>
                    </a:lnTo>
                    <a:lnTo>
                      <a:pt x="6616192" y="19050"/>
                    </a:lnTo>
                    <a:lnTo>
                      <a:pt x="6616192" y="0"/>
                    </a:lnTo>
                    <a:cubicBezTo>
                      <a:pt x="6890258" y="0"/>
                      <a:pt x="7112762" y="220599"/>
                      <a:pt x="7112762" y="493014"/>
                    </a:cubicBezTo>
                    <a:lnTo>
                      <a:pt x="7093712" y="493014"/>
                    </a:lnTo>
                    <a:lnTo>
                      <a:pt x="7112762" y="493014"/>
                    </a:lnTo>
                    <a:lnTo>
                      <a:pt x="7112762" y="2478405"/>
                    </a:lnTo>
                    <a:lnTo>
                      <a:pt x="7093712" y="2478405"/>
                    </a:lnTo>
                    <a:lnTo>
                      <a:pt x="7112762" y="2478405"/>
                    </a:lnTo>
                    <a:cubicBezTo>
                      <a:pt x="7112762" y="2750820"/>
                      <a:pt x="6890258" y="2971419"/>
                      <a:pt x="6616192" y="2971419"/>
                    </a:cubicBezTo>
                    <a:lnTo>
                      <a:pt x="6616192" y="2952369"/>
                    </a:lnTo>
                    <a:lnTo>
                      <a:pt x="6616192" y="2971419"/>
                    </a:lnTo>
                    <a:lnTo>
                      <a:pt x="496570" y="2971419"/>
                    </a:lnTo>
                    <a:lnTo>
                      <a:pt x="496570" y="2952369"/>
                    </a:lnTo>
                    <a:lnTo>
                      <a:pt x="496570" y="2971419"/>
                    </a:lnTo>
                    <a:cubicBezTo>
                      <a:pt x="222504" y="2971419"/>
                      <a:pt x="0" y="2750820"/>
                      <a:pt x="0" y="2478405"/>
                    </a:cubicBezTo>
                    <a:lnTo>
                      <a:pt x="0" y="493014"/>
                    </a:lnTo>
                    <a:lnTo>
                      <a:pt x="19050" y="493014"/>
                    </a:lnTo>
                    <a:lnTo>
                      <a:pt x="0" y="493014"/>
                    </a:lnTo>
                    <a:moveTo>
                      <a:pt x="38100" y="493014"/>
                    </a:moveTo>
                    <a:lnTo>
                      <a:pt x="38100" y="2478405"/>
                    </a:lnTo>
                    <a:lnTo>
                      <a:pt x="19050" y="2478405"/>
                    </a:lnTo>
                    <a:lnTo>
                      <a:pt x="38100" y="2478405"/>
                    </a:lnTo>
                    <a:cubicBezTo>
                      <a:pt x="38100" y="2729484"/>
                      <a:pt x="243205" y="2933319"/>
                      <a:pt x="496570" y="2933319"/>
                    </a:cubicBezTo>
                    <a:lnTo>
                      <a:pt x="6616192" y="2933319"/>
                    </a:lnTo>
                    <a:cubicBezTo>
                      <a:pt x="6869557" y="2933319"/>
                      <a:pt x="7074662" y="2729484"/>
                      <a:pt x="7074662" y="2478405"/>
                    </a:cubicBezTo>
                    <a:lnTo>
                      <a:pt x="7074662" y="493014"/>
                    </a:lnTo>
                    <a:cubicBezTo>
                      <a:pt x="7074662" y="241935"/>
                      <a:pt x="6869557" y="38100"/>
                      <a:pt x="6616192" y="38100"/>
                    </a:cubicBezTo>
                    <a:lnTo>
                      <a:pt x="496570" y="38100"/>
                    </a:lnTo>
                    <a:lnTo>
                      <a:pt x="496570" y="19050"/>
                    </a:lnTo>
                    <a:lnTo>
                      <a:pt x="496570" y="38100"/>
                    </a:lnTo>
                    <a:cubicBezTo>
                      <a:pt x="243205" y="38100"/>
                      <a:pt x="38100" y="241935"/>
                      <a:pt x="38100" y="493014"/>
                    </a:cubicBezTo>
                    <a:close/>
                  </a:path>
                </a:pathLst>
              </a:custGeom>
              <a:solidFill>
                <a:srgbClr val="BACFDD"/>
              </a:solidFill>
              <a:ln w="12700">
                <a:solidFill>
                  <a:srgbClr val="000000"/>
                </a:solidFill>
              </a:ln>
            </p:spPr>
          </p:sp>
        </p:grpSp>
        <p:sp>
          <p:nvSpPr>
            <p:cNvPr id="33" name="TextBox 33"/>
            <p:cNvSpPr txBox="1"/>
            <p:nvPr/>
          </p:nvSpPr>
          <p:spPr>
            <a:xfrm>
              <a:off x="15154466" y="4084638"/>
              <a:ext cx="4157269" cy="538556"/>
            </a:xfrm>
            <a:prstGeom prst="rect">
              <a:avLst/>
            </a:prstGeom>
          </p:spPr>
          <p:txBody>
            <a:bodyPr lIns="0" tIns="0" rIns="0" bIns="0" rtlCol="0" anchor="t">
              <a:spAutoFit/>
            </a:bodyPr>
            <a:lstStyle/>
            <a:p>
              <a:pPr algn="l">
                <a:lnSpc>
                  <a:spcPts val="3062"/>
                </a:lnSpc>
              </a:pPr>
              <a:r>
                <a:rPr lang="en-US" sz="2437" b="1">
                  <a:solidFill>
                    <a:srgbClr val="384653"/>
                  </a:solidFill>
                  <a:latin typeface="Barlow Bold"/>
                  <a:ea typeface="Barlow Bold"/>
                  <a:cs typeface="Barlow Bold"/>
                  <a:sym typeface="Barlow Bold"/>
                </a:rPr>
                <a:t>Streamlined Billing</a:t>
              </a:r>
            </a:p>
          </p:txBody>
        </p:sp>
        <p:sp>
          <p:nvSpPr>
            <p:cNvPr id="34" name="TextBox 34"/>
            <p:cNvSpPr txBox="1"/>
            <p:nvPr/>
          </p:nvSpPr>
          <p:spPr>
            <a:xfrm>
              <a:off x="15154466" y="4736503"/>
              <a:ext cx="6366662"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Simplify insurance claims and payment processing with automated billing workflows</a:t>
              </a:r>
            </a:p>
          </p:txBody>
        </p:sp>
      </p:grpSp>
      <p:grpSp>
        <p:nvGrpSpPr>
          <p:cNvPr id="35" name="Group 35"/>
          <p:cNvGrpSpPr/>
          <p:nvPr/>
        </p:nvGrpSpPr>
        <p:grpSpPr>
          <a:xfrm>
            <a:off x="0" y="9462345"/>
            <a:ext cx="19706139" cy="3086100"/>
            <a:chOff x="0" y="0"/>
            <a:chExt cx="5190094" cy="812800"/>
          </a:xfrm>
        </p:grpSpPr>
        <p:sp>
          <p:nvSpPr>
            <p:cNvPr id="36" name="Freeform 36"/>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37" name="TextBox 37"/>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38" name="TextBox 38"/>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67070" y="768074"/>
            <a:ext cx="12276687" cy="817512"/>
          </a:xfrm>
          <a:prstGeom prst="rect">
            <a:avLst/>
          </a:prstGeom>
        </p:spPr>
        <p:txBody>
          <a:bodyPr lIns="0" tIns="0" rIns="0" bIns="0" rtlCol="0" anchor="t">
            <a:spAutoFit/>
          </a:bodyPr>
          <a:lstStyle/>
          <a:p>
            <a:pPr algn="l">
              <a:lnSpc>
                <a:spcPts val="6125"/>
              </a:lnSpc>
            </a:pPr>
            <a:r>
              <a:rPr lang="en-US" sz="4875" b="1">
                <a:solidFill>
                  <a:srgbClr val="2E3C4E"/>
                </a:solidFill>
                <a:latin typeface="Barlow Bold"/>
                <a:ea typeface="Barlow Bold"/>
                <a:cs typeface="Barlow Bold"/>
                <a:sym typeface="Barlow Bold"/>
              </a:rPr>
              <a:t>Comprehensive Hospital Information System</a:t>
            </a:r>
          </a:p>
        </p:txBody>
      </p:sp>
      <p:sp>
        <p:nvSpPr>
          <p:cNvPr id="3" name="TextBox 3"/>
          <p:cNvSpPr txBox="1"/>
          <p:nvPr/>
        </p:nvSpPr>
        <p:spPr>
          <a:xfrm>
            <a:off x="867070" y="1983255"/>
            <a:ext cx="16392230" cy="834333"/>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Our integrated platform connects every critical department in your healthcare facility, creating a unified ecosystem where information flows seamlessly and operations run efficiently.</a:t>
            </a:r>
          </a:p>
        </p:txBody>
      </p:sp>
      <p:grpSp>
        <p:nvGrpSpPr>
          <p:cNvPr id="4" name="Group 4"/>
          <p:cNvGrpSpPr/>
          <p:nvPr/>
        </p:nvGrpSpPr>
        <p:grpSpPr>
          <a:xfrm>
            <a:off x="867070" y="3293837"/>
            <a:ext cx="16392220" cy="5212709"/>
            <a:chOff x="0" y="0"/>
            <a:chExt cx="21856294" cy="6950278"/>
          </a:xfrm>
        </p:grpSpPr>
        <p:grpSp>
          <p:nvGrpSpPr>
            <p:cNvPr id="5" name="Group 5"/>
            <p:cNvGrpSpPr/>
            <p:nvPr/>
          </p:nvGrpSpPr>
          <p:grpSpPr>
            <a:xfrm>
              <a:off x="0" y="0"/>
              <a:ext cx="3720706" cy="3720706"/>
              <a:chOff x="0" y="0"/>
              <a:chExt cx="3720706" cy="3720706"/>
            </a:xfrm>
          </p:grpSpPr>
          <p:sp>
            <p:nvSpPr>
              <p:cNvPr id="6" name="Freeform 6" descr="preencoded.png"/>
              <p:cNvSpPr/>
              <p:nvPr/>
            </p:nvSpPr>
            <p:spPr>
              <a:xfrm>
                <a:off x="0" y="0"/>
                <a:ext cx="3720719" cy="3720719"/>
              </a:xfrm>
              <a:custGeom>
                <a:avLst/>
                <a:gdLst/>
                <a:ahLst/>
                <a:cxnLst/>
                <a:rect l="l" t="t" r="r" b="b"/>
                <a:pathLst>
                  <a:path w="3720719" h="3720719">
                    <a:moveTo>
                      <a:pt x="0" y="0"/>
                    </a:moveTo>
                    <a:lnTo>
                      <a:pt x="3720719" y="0"/>
                    </a:lnTo>
                    <a:lnTo>
                      <a:pt x="3720719" y="3720719"/>
                    </a:lnTo>
                    <a:lnTo>
                      <a:pt x="0" y="3720719"/>
                    </a:lnTo>
                    <a:lnTo>
                      <a:pt x="0" y="0"/>
                    </a:lnTo>
                    <a:close/>
                  </a:path>
                </a:pathLst>
              </a:custGeom>
              <a:blipFill>
                <a:blip r:embed="rId2"/>
                <a:stretch>
                  <a:fillRect/>
                </a:stretch>
              </a:blipFill>
            </p:spPr>
          </p:sp>
        </p:grpSp>
        <p:sp>
          <p:nvSpPr>
            <p:cNvPr id="7" name="TextBox 7"/>
            <p:cNvSpPr txBox="1"/>
            <p:nvPr/>
          </p:nvSpPr>
          <p:spPr>
            <a:xfrm>
              <a:off x="0" y="4096537"/>
              <a:ext cx="4988916" cy="642544"/>
            </a:xfrm>
            <a:prstGeom prst="rect">
              <a:avLst/>
            </a:prstGeom>
          </p:spPr>
          <p:txBody>
            <a:bodyPr lIns="0" tIns="0" rIns="0" bIns="0" rtlCol="0" anchor="t">
              <a:spAutoFit/>
            </a:bodyPr>
            <a:lstStyle/>
            <a:p>
              <a:pPr algn="l">
                <a:lnSpc>
                  <a:spcPts val="3625"/>
                </a:lnSpc>
              </a:pPr>
              <a:r>
                <a:rPr lang="en-US" sz="2937" b="1">
                  <a:solidFill>
                    <a:srgbClr val="384653"/>
                  </a:solidFill>
                  <a:latin typeface="Barlow Bold"/>
                  <a:ea typeface="Barlow Bold"/>
                  <a:cs typeface="Barlow Bold"/>
                  <a:sym typeface="Barlow Bold"/>
                </a:rPr>
                <a:t>OPD Management</a:t>
              </a:r>
            </a:p>
          </p:txBody>
        </p:sp>
        <p:sp>
          <p:nvSpPr>
            <p:cNvPr id="8" name="TextBox 8"/>
            <p:cNvSpPr txBox="1"/>
            <p:nvPr/>
          </p:nvSpPr>
          <p:spPr>
            <a:xfrm>
              <a:off x="0" y="4852391"/>
              <a:ext cx="5167909" cy="2097888"/>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Complete outpatient department solutions for appointments, consultations, prescriptions, and billing</a:t>
              </a:r>
            </a:p>
          </p:txBody>
        </p:sp>
        <p:grpSp>
          <p:nvGrpSpPr>
            <p:cNvPr id="9" name="Group 9"/>
            <p:cNvGrpSpPr/>
            <p:nvPr/>
          </p:nvGrpSpPr>
          <p:grpSpPr>
            <a:xfrm>
              <a:off x="5562790" y="0"/>
              <a:ext cx="3720706" cy="3720706"/>
              <a:chOff x="0" y="0"/>
              <a:chExt cx="3720706" cy="3720706"/>
            </a:xfrm>
          </p:grpSpPr>
          <p:sp>
            <p:nvSpPr>
              <p:cNvPr id="10" name="Freeform 10" descr="preencoded.png"/>
              <p:cNvSpPr/>
              <p:nvPr/>
            </p:nvSpPr>
            <p:spPr>
              <a:xfrm>
                <a:off x="0" y="0"/>
                <a:ext cx="3720719" cy="3720719"/>
              </a:xfrm>
              <a:custGeom>
                <a:avLst/>
                <a:gdLst/>
                <a:ahLst/>
                <a:cxnLst/>
                <a:rect l="l" t="t" r="r" b="b"/>
                <a:pathLst>
                  <a:path w="3720719" h="3720719">
                    <a:moveTo>
                      <a:pt x="0" y="0"/>
                    </a:moveTo>
                    <a:lnTo>
                      <a:pt x="3720719" y="0"/>
                    </a:lnTo>
                    <a:lnTo>
                      <a:pt x="3720719" y="3720719"/>
                    </a:lnTo>
                    <a:lnTo>
                      <a:pt x="0" y="3720719"/>
                    </a:lnTo>
                    <a:lnTo>
                      <a:pt x="0" y="0"/>
                    </a:lnTo>
                    <a:close/>
                  </a:path>
                </a:pathLst>
              </a:custGeom>
              <a:blipFill>
                <a:blip r:embed="rId3"/>
                <a:stretch>
                  <a:fillRect/>
                </a:stretch>
              </a:blipFill>
            </p:spPr>
          </p:sp>
        </p:grpSp>
        <p:sp>
          <p:nvSpPr>
            <p:cNvPr id="11" name="TextBox 11"/>
            <p:cNvSpPr txBox="1"/>
            <p:nvPr/>
          </p:nvSpPr>
          <p:spPr>
            <a:xfrm>
              <a:off x="5562790" y="4096537"/>
              <a:ext cx="4988916" cy="642544"/>
            </a:xfrm>
            <a:prstGeom prst="rect">
              <a:avLst/>
            </a:prstGeom>
          </p:spPr>
          <p:txBody>
            <a:bodyPr lIns="0" tIns="0" rIns="0" bIns="0" rtlCol="0" anchor="t">
              <a:spAutoFit/>
            </a:bodyPr>
            <a:lstStyle/>
            <a:p>
              <a:pPr algn="l">
                <a:lnSpc>
                  <a:spcPts val="3625"/>
                </a:lnSpc>
              </a:pPr>
              <a:r>
                <a:rPr lang="en-US" sz="2937" b="1">
                  <a:solidFill>
                    <a:srgbClr val="384653"/>
                  </a:solidFill>
                  <a:latin typeface="Barlow Bold"/>
                  <a:ea typeface="Barlow Bold"/>
                  <a:cs typeface="Barlow Bold"/>
                  <a:sym typeface="Barlow Bold"/>
                </a:rPr>
                <a:t>IPD Management</a:t>
              </a:r>
            </a:p>
          </p:txBody>
        </p:sp>
        <p:sp>
          <p:nvSpPr>
            <p:cNvPr id="12" name="TextBox 12"/>
            <p:cNvSpPr txBox="1"/>
            <p:nvPr/>
          </p:nvSpPr>
          <p:spPr>
            <a:xfrm>
              <a:off x="5562790" y="4852391"/>
              <a:ext cx="5167909" cy="2097888"/>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Comprehensive inpatient care management from admission through discharge and follow-up</a:t>
              </a:r>
            </a:p>
          </p:txBody>
        </p:sp>
        <p:grpSp>
          <p:nvGrpSpPr>
            <p:cNvPr id="13" name="Group 13"/>
            <p:cNvGrpSpPr/>
            <p:nvPr/>
          </p:nvGrpSpPr>
          <p:grpSpPr>
            <a:xfrm>
              <a:off x="11125594" y="0"/>
              <a:ext cx="3720706" cy="3720706"/>
              <a:chOff x="0" y="0"/>
              <a:chExt cx="3720706" cy="3720706"/>
            </a:xfrm>
          </p:grpSpPr>
          <p:sp>
            <p:nvSpPr>
              <p:cNvPr id="14" name="Freeform 14" descr="preencoded.png"/>
              <p:cNvSpPr/>
              <p:nvPr/>
            </p:nvSpPr>
            <p:spPr>
              <a:xfrm>
                <a:off x="0" y="0"/>
                <a:ext cx="3720719" cy="3720719"/>
              </a:xfrm>
              <a:custGeom>
                <a:avLst/>
                <a:gdLst/>
                <a:ahLst/>
                <a:cxnLst/>
                <a:rect l="l" t="t" r="r" b="b"/>
                <a:pathLst>
                  <a:path w="3720719" h="3720719">
                    <a:moveTo>
                      <a:pt x="0" y="0"/>
                    </a:moveTo>
                    <a:lnTo>
                      <a:pt x="3720719" y="0"/>
                    </a:lnTo>
                    <a:lnTo>
                      <a:pt x="3720719" y="3720719"/>
                    </a:lnTo>
                    <a:lnTo>
                      <a:pt x="0" y="3720719"/>
                    </a:lnTo>
                    <a:lnTo>
                      <a:pt x="0" y="0"/>
                    </a:lnTo>
                    <a:close/>
                  </a:path>
                </a:pathLst>
              </a:custGeom>
              <a:blipFill>
                <a:blip r:embed="rId4"/>
                <a:stretch>
                  <a:fillRect/>
                </a:stretch>
              </a:blipFill>
            </p:spPr>
          </p:sp>
        </p:grpSp>
        <p:sp>
          <p:nvSpPr>
            <p:cNvPr id="15" name="TextBox 15"/>
            <p:cNvSpPr txBox="1"/>
            <p:nvPr/>
          </p:nvSpPr>
          <p:spPr>
            <a:xfrm>
              <a:off x="11125594" y="4096537"/>
              <a:ext cx="4988916" cy="642544"/>
            </a:xfrm>
            <a:prstGeom prst="rect">
              <a:avLst/>
            </a:prstGeom>
          </p:spPr>
          <p:txBody>
            <a:bodyPr lIns="0" tIns="0" rIns="0" bIns="0" rtlCol="0" anchor="t">
              <a:spAutoFit/>
            </a:bodyPr>
            <a:lstStyle/>
            <a:p>
              <a:pPr algn="l">
                <a:lnSpc>
                  <a:spcPts val="3625"/>
                </a:lnSpc>
              </a:pPr>
              <a:r>
                <a:rPr lang="en-US" sz="2937" b="1">
                  <a:solidFill>
                    <a:srgbClr val="384653"/>
                  </a:solidFill>
                  <a:latin typeface="Barlow Bold"/>
                  <a:ea typeface="Barlow Bold"/>
                  <a:cs typeface="Barlow Bold"/>
                  <a:sym typeface="Barlow Bold"/>
                </a:rPr>
                <a:t>Laboratory Services</a:t>
              </a:r>
            </a:p>
          </p:txBody>
        </p:sp>
        <p:sp>
          <p:nvSpPr>
            <p:cNvPr id="16" name="TextBox 16"/>
            <p:cNvSpPr txBox="1"/>
            <p:nvPr/>
          </p:nvSpPr>
          <p:spPr>
            <a:xfrm>
              <a:off x="11125594" y="4852391"/>
              <a:ext cx="5167909" cy="1592466"/>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Integrated lab management for test orders, sample tracking, results, and reporting</a:t>
              </a:r>
            </a:p>
          </p:txBody>
        </p:sp>
        <p:grpSp>
          <p:nvGrpSpPr>
            <p:cNvPr id="17" name="Group 17"/>
            <p:cNvGrpSpPr/>
            <p:nvPr/>
          </p:nvGrpSpPr>
          <p:grpSpPr>
            <a:xfrm>
              <a:off x="16688384" y="0"/>
              <a:ext cx="3720706" cy="3720706"/>
              <a:chOff x="0" y="0"/>
              <a:chExt cx="3720706" cy="3720706"/>
            </a:xfrm>
          </p:grpSpPr>
          <p:sp>
            <p:nvSpPr>
              <p:cNvPr id="18" name="Freeform 18" descr="preencoded.png"/>
              <p:cNvSpPr/>
              <p:nvPr/>
            </p:nvSpPr>
            <p:spPr>
              <a:xfrm>
                <a:off x="0" y="0"/>
                <a:ext cx="3720719" cy="3720719"/>
              </a:xfrm>
              <a:custGeom>
                <a:avLst/>
                <a:gdLst/>
                <a:ahLst/>
                <a:cxnLst/>
                <a:rect l="l" t="t" r="r" b="b"/>
                <a:pathLst>
                  <a:path w="3720719" h="3720719">
                    <a:moveTo>
                      <a:pt x="0" y="0"/>
                    </a:moveTo>
                    <a:lnTo>
                      <a:pt x="3720719" y="0"/>
                    </a:lnTo>
                    <a:lnTo>
                      <a:pt x="3720719" y="3720719"/>
                    </a:lnTo>
                    <a:lnTo>
                      <a:pt x="0" y="3720719"/>
                    </a:lnTo>
                    <a:lnTo>
                      <a:pt x="0" y="0"/>
                    </a:lnTo>
                    <a:close/>
                  </a:path>
                </a:pathLst>
              </a:custGeom>
              <a:blipFill>
                <a:blip r:embed="rId5"/>
                <a:stretch>
                  <a:fillRect/>
                </a:stretch>
              </a:blipFill>
            </p:spPr>
          </p:sp>
        </p:grpSp>
        <p:sp>
          <p:nvSpPr>
            <p:cNvPr id="19" name="TextBox 19"/>
            <p:cNvSpPr txBox="1"/>
            <p:nvPr/>
          </p:nvSpPr>
          <p:spPr>
            <a:xfrm>
              <a:off x="16688384" y="4096537"/>
              <a:ext cx="4988916" cy="642544"/>
            </a:xfrm>
            <a:prstGeom prst="rect">
              <a:avLst/>
            </a:prstGeom>
          </p:spPr>
          <p:txBody>
            <a:bodyPr lIns="0" tIns="0" rIns="0" bIns="0" rtlCol="0" anchor="t">
              <a:spAutoFit/>
            </a:bodyPr>
            <a:lstStyle/>
            <a:p>
              <a:pPr algn="l">
                <a:lnSpc>
                  <a:spcPts val="3625"/>
                </a:lnSpc>
              </a:pPr>
              <a:r>
                <a:rPr lang="en-US" sz="2937" b="1">
                  <a:solidFill>
                    <a:srgbClr val="384653"/>
                  </a:solidFill>
                  <a:latin typeface="Barlow Bold"/>
                  <a:ea typeface="Barlow Bold"/>
                  <a:cs typeface="Barlow Bold"/>
                  <a:sym typeface="Barlow Bold"/>
                </a:rPr>
                <a:t>Pharmacy Operations</a:t>
              </a:r>
            </a:p>
          </p:txBody>
        </p:sp>
        <p:sp>
          <p:nvSpPr>
            <p:cNvPr id="20" name="TextBox 20"/>
            <p:cNvSpPr txBox="1"/>
            <p:nvPr/>
          </p:nvSpPr>
          <p:spPr>
            <a:xfrm>
              <a:off x="16688384" y="4852391"/>
              <a:ext cx="5167909" cy="2097888"/>
            </a:xfrm>
            <a:prstGeom prst="rect">
              <a:avLst/>
            </a:prstGeom>
          </p:spPr>
          <p:txBody>
            <a:bodyPr lIns="0" tIns="0" rIns="0" bIns="0" rtlCol="0" anchor="t">
              <a:spAutoFit/>
            </a:bodyPr>
            <a:lstStyle/>
            <a:p>
              <a:pPr algn="l">
                <a:lnSpc>
                  <a:spcPts val="2937"/>
                </a:lnSpc>
              </a:pPr>
              <a:r>
                <a:rPr lang="en-US" sz="1812">
                  <a:solidFill>
                    <a:srgbClr val="384653"/>
                  </a:solidFill>
                  <a:latin typeface="Montserrat"/>
                  <a:ea typeface="Montserrat"/>
                  <a:cs typeface="Montserrat"/>
                  <a:sym typeface="Montserrat"/>
                </a:rPr>
                <a:t>End-to-end medication management including inventory, dispensing, and billing</a:t>
              </a:r>
            </a:p>
          </p:txBody>
        </p:sp>
      </p:grpSp>
      <p:grpSp>
        <p:nvGrpSpPr>
          <p:cNvPr id="21" name="Group 21"/>
          <p:cNvGrpSpPr/>
          <p:nvPr/>
        </p:nvGrpSpPr>
        <p:grpSpPr>
          <a:xfrm>
            <a:off x="0" y="9462345"/>
            <a:ext cx="19706139" cy="3086100"/>
            <a:chOff x="0" y="0"/>
            <a:chExt cx="5190094" cy="812800"/>
          </a:xfrm>
        </p:grpSpPr>
        <p:sp>
          <p:nvSpPr>
            <p:cNvPr id="22" name="Freeform 22"/>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23" name="TextBox 23"/>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24" name="TextBox 24"/>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7890" y="877847"/>
            <a:ext cx="3024555" cy="534234"/>
            <a:chOff x="0" y="0"/>
            <a:chExt cx="4032740" cy="712312"/>
          </a:xfrm>
        </p:grpSpPr>
        <p:grpSp>
          <p:nvGrpSpPr>
            <p:cNvPr id="3" name="Group 3"/>
            <p:cNvGrpSpPr/>
            <p:nvPr/>
          </p:nvGrpSpPr>
          <p:grpSpPr>
            <a:xfrm>
              <a:off x="0" y="0"/>
              <a:ext cx="4032740" cy="712312"/>
              <a:chOff x="0" y="0"/>
              <a:chExt cx="2306434" cy="407391"/>
            </a:xfrm>
          </p:grpSpPr>
          <p:sp>
            <p:nvSpPr>
              <p:cNvPr id="4" name="Freeform 4"/>
              <p:cNvSpPr/>
              <p:nvPr/>
            </p:nvSpPr>
            <p:spPr>
              <a:xfrm>
                <a:off x="0" y="0"/>
                <a:ext cx="2306447" cy="407416"/>
              </a:xfrm>
              <a:custGeom>
                <a:avLst/>
                <a:gdLst/>
                <a:ahLst/>
                <a:cxnLst/>
                <a:rect l="l" t="t" r="r" b="b"/>
                <a:pathLst>
                  <a:path w="2306447" h="407416">
                    <a:moveTo>
                      <a:pt x="0" y="203708"/>
                    </a:moveTo>
                    <a:cubicBezTo>
                      <a:pt x="0" y="91186"/>
                      <a:pt x="91186" y="0"/>
                      <a:pt x="203708" y="0"/>
                    </a:cubicBezTo>
                    <a:lnTo>
                      <a:pt x="2102739" y="0"/>
                    </a:lnTo>
                    <a:cubicBezTo>
                      <a:pt x="2215261" y="0"/>
                      <a:pt x="2306447" y="91186"/>
                      <a:pt x="2306447" y="203708"/>
                    </a:cubicBezTo>
                    <a:cubicBezTo>
                      <a:pt x="2306447" y="316230"/>
                      <a:pt x="2215261" y="407416"/>
                      <a:pt x="2102739" y="407416"/>
                    </a:cubicBezTo>
                    <a:lnTo>
                      <a:pt x="203708" y="407416"/>
                    </a:lnTo>
                    <a:cubicBezTo>
                      <a:pt x="91186" y="407416"/>
                      <a:pt x="0" y="316230"/>
                      <a:pt x="0" y="203708"/>
                    </a:cubicBezTo>
                    <a:close/>
                  </a:path>
                </a:pathLst>
              </a:custGeom>
              <a:solidFill>
                <a:srgbClr val="D4E9F7"/>
              </a:solidFill>
              <a:ln w="12700">
                <a:solidFill>
                  <a:srgbClr val="000000"/>
                </a:solidFill>
              </a:ln>
            </p:spPr>
          </p:sp>
        </p:grpSp>
        <p:sp>
          <p:nvSpPr>
            <p:cNvPr id="5" name="Freeform 5" descr="preencoded.png"/>
            <p:cNvSpPr/>
            <p:nvPr/>
          </p:nvSpPr>
          <p:spPr>
            <a:xfrm>
              <a:off x="287463" y="124218"/>
              <a:ext cx="331352" cy="331352"/>
            </a:xfrm>
            <a:custGeom>
              <a:avLst/>
              <a:gdLst/>
              <a:ahLst/>
              <a:cxnLst/>
              <a:rect l="l" t="t" r="r" b="b"/>
              <a:pathLst>
                <a:path w="331352" h="331352">
                  <a:moveTo>
                    <a:pt x="0" y="0"/>
                  </a:moveTo>
                  <a:lnTo>
                    <a:pt x="331352" y="0"/>
                  </a:lnTo>
                  <a:lnTo>
                    <a:pt x="331352" y="331352"/>
                  </a:lnTo>
                  <a:lnTo>
                    <a:pt x="0" y="331352"/>
                  </a:lnTo>
                  <a:lnTo>
                    <a:pt x="0" y="0"/>
                  </a:lnTo>
                  <a:close/>
                </a:path>
              </a:pathLst>
            </a:custGeom>
            <a:blipFill>
              <a:blip r:embed="rId2">
                <a:extLst>
                  <a:ext uri="{96DAC541-7B7A-43D3-8B79-37D633B846F1}">
                    <asvg:svgBlip xmlns:asvg="http://schemas.microsoft.com/office/drawing/2016/SVG/main" xmlns="" r:embed="rId3"/>
                  </a:ext>
                </a:extLst>
              </a:blip>
              <a:stretch>
                <a:fillRect t="-19997" b="-20004"/>
              </a:stretch>
            </a:blipFill>
          </p:spPr>
        </p:sp>
        <p:sp>
          <p:nvSpPr>
            <p:cNvPr id="6" name="TextBox 6"/>
            <p:cNvSpPr txBox="1"/>
            <p:nvPr/>
          </p:nvSpPr>
          <p:spPr>
            <a:xfrm>
              <a:off x="706216" y="67068"/>
              <a:ext cx="3039039" cy="521048"/>
            </a:xfrm>
            <a:prstGeom prst="rect">
              <a:avLst/>
            </a:prstGeom>
          </p:spPr>
          <p:txBody>
            <a:bodyPr lIns="0" tIns="0" rIns="0" bIns="0" rtlCol="0" anchor="t">
              <a:spAutoFit/>
            </a:bodyPr>
            <a:lstStyle/>
            <a:p>
              <a:pPr algn="l">
                <a:lnSpc>
                  <a:spcPts val="2731"/>
                </a:lnSpc>
              </a:pPr>
              <a:r>
                <a:rPr lang="en-US" sz="1857">
                  <a:solidFill>
                    <a:srgbClr val="384653"/>
                  </a:solidFill>
                  <a:latin typeface="Montserrat"/>
                  <a:ea typeface="Montserrat"/>
                  <a:cs typeface="Montserrat"/>
                  <a:sym typeface="Montserrat"/>
                </a:rPr>
                <a:t>MODULE DETAILS</a:t>
              </a:r>
            </a:p>
          </p:txBody>
        </p:sp>
      </p:grpSp>
      <p:grpSp>
        <p:nvGrpSpPr>
          <p:cNvPr id="7" name="Group 7"/>
          <p:cNvGrpSpPr/>
          <p:nvPr/>
        </p:nvGrpSpPr>
        <p:grpSpPr>
          <a:xfrm>
            <a:off x="947890" y="2369791"/>
            <a:ext cx="5501214" cy="6527606"/>
            <a:chOff x="0" y="0"/>
            <a:chExt cx="7334952" cy="8703475"/>
          </a:xfrm>
        </p:grpSpPr>
        <p:sp>
          <p:nvSpPr>
            <p:cNvPr id="8" name="Freeform 8" descr="preencoded.png"/>
            <p:cNvSpPr/>
            <p:nvPr/>
          </p:nvSpPr>
          <p:spPr>
            <a:xfrm>
              <a:off x="0" y="0"/>
              <a:ext cx="7334990" cy="8703513"/>
            </a:xfrm>
            <a:custGeom>
              <a:avLst/>
              <a:gdLst/>
              <a:ahLst/>
              <a:cxnLst/>
              <a:rect l="l" t="t" r="r" b="b"/>
              <a:pathLst>
                <a:path w="7334990" h="8703513">
                  <a:moveTo>
                    <a:pt x="0" y="0"/>
                  </a:moveTo>
                  <a:lnTo>
                    <a:pt x="7334990" y="0"/>
                  </a:lnTo>
                  <a:lnTo>
                    <a:pt x="7334990" y="8703513"/>
                  </a:lnTo>
                  <a:lnTo>
                    <a:pt x="0" y="8703513"/>
                  </a:lnTo>
                  <a:lnTo>
                    <a:pt x="0" y="0"/>
                  </a:lnTo>
                  <a:close/>
                </a:path>
              </a:pathLst>
            </a:custGeom>
            <a:blipFill>
              <a:blip r:embed="rId4"/>
              <a:stretch>
                <a:fillRect l="-9329" r="-9328"/>
              </a:stretch>
            </a:blipFill>
          </p:spPr>
        </p:sp>
      </p:grpSp>
      <p:grpSp>
        <p:nvGrpSpPr>
          <p:cNvPr id="9" name="Group 9"/>
          <p:cNvGrpSpPr/>
          <p:nvPr/>
        </p:nvGrpSpPr>
        <p:grpSpPr>
          <a:xfrm>
            <a:off x="7687570" y="3548510"/>
            <a:ext cx="9661922" cy="19050"/>
            <a:chOff x="0" y="0"/>
            <a:chExt cx="12882562" cy="25400"/>
          </a:xfrm>
        </p:grpSpPr>
        <p:sp>
          <p:nvSpPr>
            <p:cNvPr id="10" name="Freeform 10" descr="preencoded.png"/>
            <p:cNvSpPr/>
            <p:nvPr/>
          </p:nvSpPr>
          <p:spPr>
            <a:xfrm>
              <a:off x="0" y="0"/>
              <a:ext cx="12882626" cy="25400"/>
            </a:xfrm>
            <a:custGeom>
              <a:avLst/>
              <a:gdLst/>
              <a:ahLst/>
              <a:cxnLst/>
              <a:rect l="l" t="t" r="r" b="b"/>
              <a:pathLst>
                <a:path w="12882626" h="25400">
                  <a:moveTo>
                    <a:pt x="0" y="0"/>
                  </a:moveTo>
                  <a:lnTo>
                    <a:pt x="12882626" y="0"/>
                  </a:lnTo>
                  <a:lnTo>
                    <a:pt x="12882626" y="25400"/>
                  </a:lnTo>
                  <a:lnTo>
                    <a:pt x="0" y="25400"/>
                  </a:lnTo>
                  <a:lnTo>
                    <a:pt x="0" y="0"/>
                  </a:lnTo>
                  <a:close/>
                </a:path>
              </a:pathLst>
            </a:custGeom>
            <a:solidFill>
              <a:srgbClr val="0861B9"/>
            </a:solidFill>
            <a:ln w="12700">
              <a:solidFill>
                <a:srgbClr val="000000"/>
              </a:solidFill>
            </a:ln>
          </p:spPr>
        </p:sp>
      </p:grpSp>
      <p:grpSp>
        <p:nvGrpSpPr>
          <p:cNvPr id="11" name="Group 11"/>
          <p:cNvGrpSpPr/>
          <p:nvPr/>
        </p:nvGrpSpPr>
        <p:grpSpPr>
          <a:xfrm>
            <a:off x="7687570" y="4880972"/>
            <a:ext cx="9661922" cy="19050"/>
            <a:chOff x="0" y="0"/>
            <a:chExt cx="12882562" cy="25400"/>
          </a:xfrm>
        </p:grpSpPr>
        <p:sp>
          <p:nvSpPr>
            <p:cNvPr id="12" name="Freeform 12" descr="preencoded.png"/>
            <p:cNvSpPr/>
            <p:nvPr/>
          </p:nvSpPr>
          <p:spPr>
            <a:xfrm>
              <a:off x="0" y="0"/>
              <a:ext cx="12882626" cy="25400"/>
            </a:xfrm>
            <a:custGeom>
              <a:avLst/>
              <a:gdLst/>
              <a:ahLst/>
              <a:cxnLst/>
              <a:rect l="l" t="t" r="r" b="b"/>
              <a:pathLst>
                <a:path w="12882626" h="25400">
                  <a:moveTo>
                    <a:pt x="0" y="0"/>
                  </a:moveTo>
                  <a:lnTo>
                    <a:pt x="12882626" y="0"/>
                  </a:lnTo>
                  <a:lnTo>
                    <a:pt x="12882626" y="25400"/>
                  </a:lnTo>
                  <a:lnTo>
                    <a:pt x="0" y="25400"/>
                  </a:lnTo>
                  <a:lnTo>
                    <a:pt x="0" y="0"/>
                  </a:lnTo>
                  <a:close/>
                </a:path>
              </a:pathLst>
            </a:custGeom>
            <a:solidFill>
              <a:srgbClr val="0861B9"/>
            </a:solidFill>
            <a:ln w="12700">
              <a:solidFill>
                <a:srgbClr val="000000"/>
              </a:solidFill>
            </a:ln>
          </p:spPr>
        </p:sp>
      </p:grpSp>
      <p:grpSp>
        <p:nvGrpSpPr>
          <p:cNvPr id="13" name="Group 13"/>
          <p:cNvGrpSpPr/>
          <p:nvPr/>
        </p:nvGrpSpPr>
        <p:grpSpPr>
          <a:xfrm>
            <a:off x="7687570" y="6213424"/>
            <a:ext cx="9661922" cy="19050"/>
            <a:chOff x="0" y="0"/>
            <a:chExt cx="12882562" cy="25400"/>
          </a:xfrm>
        </p:grpSpPr>
        <p:sp>
          <p:nvSpPr>
            <p:cNvPr id="14" name="Freeform 14" descr="preencoded.png"/>
            <p:cNvSpPr/>
            <p:nvPr/>
          </p:nvSpPr>
          <p:spPr>
            <a:xfrm>
              <a:off x="0" y="0"/>
              <a:ext cx="12882626" cy="25400"/>
            </a:xfrm>
            <a:custGeom>
              <a:avLst/>
              <a:gdLst/>
              <a:ahLst/>
              <a:cxnLst/>
              <a:rect l="l" t="t" r="r" b="b"/>
              <a:pathLst>
                <a:path w="12882626" h="25400">
                  <a:moveTo>
                    <a:pt x="0" y="0"/>
                  </a:moveTo>
                  <a:lnTo>
                    <a:pt x="12882626" y="0"/>
                  </a:lnTo>
                  <a:lnTo>
                    <a:pt x="12882626" y="25400"/>
                  </a:lnTo>
                  <a:lnTo>
                    <a:pt x="0" y="25400"/>
                  </a:lnTo>
                  <a:lnTo>
                    <a:pt x="0" y="0"/>
                  </a:lnTo>
                  <a:close/>
                </a:path>
              </a:pathLst>
            </a:custGeom>
            <a:solidFill>
              <a:srgbClr val="0861B9"/>
            </a:solidFill>
            <a:ln w="12700">
              <a:solidFill>
                <a:srgbClr val="000000"/>
              </a:solidFill>
            </a:ln>
          </p:spPr>
        </p:sp>
      </p:grpSp>
      <p:grpSp>
        <p:nvGrpSpPr>
          <p:cNvPr id="15" name="Group 15"/>
          <p:cNvGrpSpPr/>
          <p:nvPr/>
        </p:nvGrpSpPr>
        <p:grpSpPr>
          <a:xfrm>
            <a:off x="7687570" y="7794574"/>
            <a:ext cx="9661922" cy="19050"/>
            <a:chOff x="0" y="0"/>
            <a:chExt cx="12882562" cy="25400"/>
          </a:xfrm>
        </p:grpSpPr>
        <p:sp>
          <p:nvSpPr>
            <p:cNvPr id="16" name="Freeform 16" descr="preencoded.png"/>
            <p:cNvSpPr/>
            <p:nvPr/>
          </p:nvSpPr>
          <p:spPr>
            <a:xfrm>
              <a:off x="0" y="0"/>
              <a:ext cx="12882626" cy="25400"/>
            </a:xfrm>
            <a:custGeom>
              <a:avLst/>
              <a:gdLst/>
              <a:ahLst/>
              <a:cxnLst/>
              <a:rect l="l" t="t" r="r" b="b"/>
              <a:pathLst>
                <a:path w="12882626" h="25400">
                  <a:moveTo>
                    <a:pt x="0" y="0"/>
                  </a:moveTo>
                  <a:lnTo>
                    <a:pt x="12882626" y="0"/>
                  </a:lnTo>
                  <a:lnTo>
                    <a:pt x="12882626" y="25400"/>
                  </a:lnTo>
                  <a:lnTo>
                    <a:pt x="0" y="25400"/>
                  </a:lnTo>
                  <a:lnTo>
                    <a:pt x="0" y="0"/>
                  </a:lnTo>
                  <a:close/>
                </a:path>
              </a:pathLst>
            </a:custGeom>
            <a:solidFill>
              <a:srgbClr val="0861B9"/>
            </a:solidFill>
            <a:ln w="12700">
              <a:solidFill>
                <a:srgbClr val="000000"/>
              </a:solidFill>
            </a:ln>
          </p:spPr>
        </p:sp>
      </p:grpSp>
      <p:grpSp>
        <p:nvGrpSpPr>
          <p:cNvPr id="17" name="Group 17"/>
          <p:cNvGrpSpPr/>
          <p:nvPr/>
        </p:nvGrpSpPr>
        <p:grpSpPr>
          <a:xfrm>
            <a:off x="0" y="9462345"/>
            <a:ext cx="19706139" cy="3086100"/>
            <a:chOff x="0" y="0"/>
            <a:chExt cx="5190094" cy="812800"/>
          </a:xfrm>
        </p:grpSpPr>
        <p:sp>
          <p:nvSpPr>
            <p:cNvPr id="18" name="Freeform 18"/>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19" name="TextBox 19"/>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20" name="TextBox 20"/>
          <p:cNvSpPr txBox="1"/>
          <p:nvPr/>
        </p:nvSpPr>
        <p:spPr>
          <a:xfrm>
            <a:off x="947890" y="1427264"/>
            <a:ext cx="6049110" cy="794191"/>
          </a:xfrm>
          <a:prstGeom prst="rect">
            <a:avLst/>
          </a:prstGeom>
        </p:spPr>
        <p:txBody>
          <a:bodyPr lIns="0" tIns="0" rIns="0" bIns="0" rtlCol="0" anchor="t">
            <a:spAutoFit/>
          </a:bodyPr>
          <a:lstStyle/>
          <a:p>
            <a:pPr algn="l">
              <a:lnSpc>
                <a:spcPts val="5900"/>
              </a:lnSpc>
            </a:pPr>
            <a:r>
              <a:rPr lang="en-US" sz="4688" b="1">
                <a:solidFill>
                  <a:srgbClr val="2E3C4E"/>
                </a:solidFill>
                <a:latin typeface="Barlow Bold"/>
                <a:ea typeface="Barlow Bold"/>
                <a:cs typeface="Barlow Bold"/>
                <a:sym typeface="Barlow Bold"/>
              </a:rPr>
              <a:t>OPD Module Features</a:t>
            </a:r>
          </a:p>
        </p:txBody>
      </p:sp>
      <p:sp>
        <p:nvSpPr>
          <p:cNvPr id="21" name="TextBox 21"/>
          <p:cNvSpPr txBox="1"/>
          <p:nvPr/>
        </p:nvSpPr>
        <p:spPr>
          <a:xfrm>
            <a:off x="7687570" y="2341216"/>
            <a:ext cx="9661922" cy="774649"/>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The Outpatient Department module is the front door of your healthcare facility, designed to create exceptional patient experiences while maximizing operational efficiency. From the moment a patient books an appointment to the completion of their visit, every interaction is streamlined and digitized.</a:t>
            </a:r>
          </a:p>
        </p:txBody>
      </p:sp>
      <p:sp>
        <p:nvSpPr>
          <p:cNvPr id="22" name="TextBox 22"/>
          <p:cNvSpPr txBox="1"/>
          <p:nvPr/>
        </p:nvSpPr>
        <p:spPr>
          <a:xfrm>
            <a:off x="7687570" y="3227632"/>
            <a:ext cx="1762233" cy="239712"/>
          </a:xfrm>
          <a:prstGeom prst="rect">
            <a:avLst/>
          </a:prstGeom>
        </p:spPr>
        <p:txBody>
          <a:bodyPr lIns="0" tIns="0" rIns="0" bIns="0" rtlCol="0" anchor="t">
            <a:spAutoFit/>
          </a:bodyPr>
          <a:lstStyle/>
          <a:p>
            <a:pPr algn="l">
              <a:lnSpc>
                <a:spcPts val="1937"/>
              </a:lnSpc>
            </a:pPr>
            <a:r>
              <a:rPr lang="en-US" sz="1375">
                <a:solidFill>
                  <a:srgbClr val="384653"/>
                </a:solidFill>
                <a:latin typeface="Barlow Light"/>
                <a:ea typeface="Barlow Light"/>
                <a:cs typeface="Barlow Light"/>
                <a:sym typeface="Barlow Light"/>
              </a:rPr>
              <a:t>01</a:t>
            </a:r>
          </a:p>
        </p:txBody>
      </p:sp>
      <p:sp>
        <p:nvSpPr>
          <p:cNvPr id="23" name="TextBox 23"/>
          <p:cNvSpPr txBox="1"/>
          <p:nvPr/>
        </p:nvSpPr>
        <p:spPr>
          <a:xfrm>
            <a:off x="7687570" y="3665934"/>
            <a:ext cx="2752725" cy="301676"/>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Appointment Management</a:t>
            </a:r>
          </a:p>
        </p:txBody>
      </p:sp>
      <p:sp>
        <p:nvSpPr>
          <p:cNvPr id="24" name="TextBox 24"/>
          <p:cNvSpPr txBox="1"/>
          <p:nvPr/>
        </p:nvSpPr>
        <p:spPr>
          <a:xfrm>
            <a:off x="7687570" y="4072233"/>
            <a:ext cx="9661922" cy="277263"/>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Online booking, walk-in registration, intelligent queue systems, and automated reminders via SMS and email</a:t>
            </a:r>
          </a:p>
        </p:txBody>
      </p:sp>
      <p:sp>
        <p:nvSpPr>
          <p:cNvPr id="25" name="TextBox 25"/>
          <p:cNvSpPr txBox="1"/>
          <p:nvPr/>
        </p:nvSpPr>
        <p:spPr>
          <a:xfrm>
            <a:off x="7687570" y="4577801"/>
            <a:ext cx="1762233" cy="239712"/>
          </a:xfrm>
          <a:prstGeom prst="rect">
            <a:avLst/>
          </a:prstGeom>
        </p:spPr>
        <p:txBody>
          <a:bodyPr lIns="0" tIns="0" rIns="0" bIns="0" rtlCol="0" anchor="t">
            <a:spAutoFit/>
          </a:bodyPr>
          <a:lstStyle/>
          <a:p>
            <a:pPr algn="l">
              <a:lnSpc>
                <a:spcPts val="1937"/>
              </a:lnSpc>
            </a:pPr>
            <a:r>
              <a:rPr lang="en-US" sz="1375">
                <a:solidFill>
                  <a:srgbClr val="384653"/>
                </a:solidFill>
                <a:latin typeface="Barlow Light"/>
                <a:ea typeface="Barlow Light"/>
                <a:cs typeface="Barlow Light"/>
                <a:sym typeface="Barlow Light"/>
              </a:rPr>
              <a:t>02</a:t>
            </a:r>
          </a:p>
        </p:txBody>
      </p:sp>
      <p:sp>
        <p:nvSpPr>
          <p:cNvPr id="26" name="TextBox 26"/>
          <p:cNvSpPr txBox="1"/>
          <p:nvPr/>
        </p:nvSpPr>
        <p:spPr>
          <a:xfrm>
            <a:off x="7687570" y="5016103"/>
            <a:ext cx="2785024" cy="301676"/>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Patient Registration &amp; EMR</a:t>
            </a:r>
          </a:p>
        </p:txBody>
      </p:sp>
      <p:sp>
        <p:nvSpPr>
          <p:cNvPr id="27" name="TextBox 27"/>
          <p:cNvSpPr txBox="1"/>
          <p:nvPr/>
        </p:nvSpPr>
        <p:spPr>
          <a:xfrm>
            <a:off x="7687570" y="5422402"/>
            <a:ext cx="9661922" cy="277263"/>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Digital capture of demographics, secure electronic medical records, and integrated lab and imaging reports</a:t>
            </a:r>
          </a:p>
        </p:txBody>
      </p:sp>
      <p:sp>
        <p:nvSpPr>
          <p:cNvPr id="28" name="TextBox 28"/>
          <p:cNvSpPr txBox="1"/>
          <p:nvPr/>
        </p:nvSpPr>
        <p:spPr>
          <a:xfrm>
            <a:off x="7687570" y="5927969"/>
            <a:ext cx="2411861" cy="239712"/>
          </a:xfrm>
          <a:prstGeom prst="rect">
            <a:avLst/>
          </a:prstGeom>
        </p:spPr>
        <p:txBody>
          <a:bodyPr lIns="0" tIns="0" rIns="0" bIns="0" rtlCol="0" anchor="t">
            <a:spAutoFit/>
          </a:bodyPr>
          <a:lstStyle/>
          <a:p>
            <a:pPr algn="l">
              <a:lnSpc>
                <a:spcPts val="1937"/>
              </a:lnSpc>
            </a:pPr>
            <a:r>
              <a:rPr lang="en-US" sz="1375">
                <a:solidFill>
                  <a:srgbClr val="384653"/>
                </a:solidFill>
                <a:latin typeface="Barlow Light"/>
                <a:ea typeface="Barlow Light"/>
                <a:cs typeface="Barlow Light"/>
                <a:sym typeface="Barlow Light"/>
              </a:rPr>
              <a:t>03</a:t>
            </a:r>
          </a:p>
        </p:txBody>
      </p:sp>
      <p:sp>
        <p:nvSpPr>
          <p:cNvPr id="29" name="TextBox 29"/>
          <p:cNvSpPr txBox="1"/>
          <p:nvPr/>
        </p:nvSpPr>
        <p:spPr>
          <a:xfrm>
            <a:off x="7687570" y="6366272"/>
            <a:ext cx="2338540" cy="301676"/>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Consultation Tools</a:t>
            </a:r>
          </a:p>
        </p:txBody>
      </p:sp>
      <p:sp>
        <p:nvSpPr>
          <p:cNvPr id="30" name="TextBox 30"/>
          <p:cNvSpPr txBox="1"/>
          <p:nvPr/>
        </p:nvSpPr>
        <p:spPr>
          <a:xfrm>
            <a:off x="7687570" y="6772570"/>
            <a:ext cx="9661922" cy="525961"/>
          </a:xfrm>
          <a:prstGeom prst="rect">
            <a:avLst/>
          </a:prstGeom>
        </p:spPr>
        <p:txBody>
          <a:bodyPr lIns="0" tIns="0" rIns="0" bIns="0" rtlCol="0" anchor="t">
            <a:spAutoFit/>
          </a:bodyPr>
          <a:lstStyle/>
          <a:p>
            <a:pPr algn="l">
              <a:lnSpc>
                <a:spcPts val="1937"/>
              </a:lnSpc>
            </a:pPr>
            <a:r>
              <a:rPr lang="en-US" sz="1375" dirty="0">
                <a:solidFill>
                  <a:srgbClr val="384653"/>
                </a:solidFill>
                <a:latin typeface="Montserrat"/>
                <a:ea typeface="Montserrat"/>
                <a:cs typeface="Montserrat"/>
                <a:sym typeface="Montserrat"/>
              </a:rPr>
              <a:t>Intuitive interfaces for doctors to record clinical notes, create prescriptions, and share treatment plans digitally</a:t>
            </a:r>
          </a:p>
        </p:txBody>
      </p:sp>
      <p:sp>
        <p:nvSpPr>
          <p:cNvPr id="31" name="TextBox 31"/>
          <p:cNvSpPr txBox="1"/>
          <p:nvPr/>
        </p:nvSpPr>
        <p:spPr>
          <a:xfrm>
            <a:off x="7687570" y="7526836"/>
            <a:ext cx="3295596" cy="239712"/>
          </a:xfrm>
          <a:prstGeom prst="rect">
            <a:avLst/>
          </a:prstGeom>
        </p:spPr>
        <p:txBody>
          <a:bodyPr lIns="0" tIns="0" rIns="0" bIns="0" rtlCol="0" anchor="t">
            <a:spAutoFit/>
          </a:bodyPr>
          <a:lstStyle/>
          <a:p>
            <a:pPr algn="l">
              <a:lnSpc>
                <a:spcPts val="1937"/>
              </a:lnSpc>
            </a:pPr>
            <a:r>
              <a:rPr lang="en-US" sz="1375">
                <a:solidFill>
                  <a:srgbClr val="384653"/>
                </a:solidFill>
                <a:latin typeface="Barlow Light"/>
                <a:ea typeface="Barlow Light"/>
                <a:cs typeface="Barlow Light"/>
                <a:sym typeface="Barlow Light"/>
              </a:rPr>
              <a:t>04</a:t>
            </a:r>
          </a:p>
        </p:txBody>
      </p:sp>
      <p:sp>
        <p:nvSpPr>
          <p:cNvPr id="32" name="TextBox 32"/>
          <p:cNvSpPr txBox="1"/>
          <p:nvPr/>
        </p:nvSpPr>
        <p:spPr>
          <a:xfrm>
            <a:off x="7687570" y="7965129"/>
            <a:ext cx="2338540" cy="301676"/>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Billing &amp; Invoicing</a:t>
            </a:r>
          </a:p>
        </p:txBody>
      </p:sp>
      <p:sp>
        <p:nvSpPr>
          <p:cNvPr id="33" name="TextBox 33"/>
          <p:cNvSpPr txBox="1"/>
          <p:nvPr/>
        </p:nvSpPr>
        <p:spPr>
          <a:xfrm>
            <a:off x="7687570" y="8371437"/>
            <a:ext cx="9661922" cy="525961"/>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Automated billing for consultations, tests, and procedures with customizable fee structures and instant invoice generation</a:t>
            </a:r>
          </a:p>
        </p:txBody>
      </p:sp>
      <p:sp>
        <p:nvSpPr>
          <p:cNvPr id="34" name="TextBox 34"/>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5293" y="2057400"/>
            <a:ext cx="12956367" cy="6960951"/>
            <a:chOff x="0" y="0"/>
            <a:chExt cx="3412376" cy="1833337"/>
          </a:xfrm>
        </p:grpSpPr>
        <p:sp>
          <p:nvSpPr>
            <p:cNvPr id="3" name="Freeform 3"/>
            <p:cNvSpPr/>
            <p:nvPr/>
          </p:nvSpPr>
          <p:spPr>
            <a:xfrm>
              <a:off x="0" y="0"/>
              <a:ext cx="3412377" cy="1833337"/>
            </a:xfrm>
            <a:custGeom>
              <a:avLst/>
              <a:gdLst/>
              <a:ahLst/>
              <a:cxnLst/>
              <a:rect l="l" t="t" r="r" b="b"/>
              <a:pathLst>
                <a:path w="3412377" h="1833337">
                  <a:moveTo>
                    <a:pt x="20914" y="0"/>
                  </a:moveTo>
                  <a:lnTo>
                    <a:pt x="3391463" y="0"/>
                  </a:lnTo>
                  <a:cubicBezTo>
                    <a:pt x="3397009" y="0"/>
                    <a:pt x="3402329" y="2203"/>
                    <a:pt x="3406251" y="6126"/>
                  </a:cubicBezTo>
                  <a:cubicBezTo>
                    <a:pt x="3410173" y="10048"/>
                    <a:pt x="3412377" y="15367"/>
                    <a:pt x="3412377" y="20914"/>
                  </a:cubicBezTo>
                  <a:lnTo>
                    <a:pt x="3412377" y="1812423"/>
                  </a:lnTo>
                  <a:cubicBezTo>
                    <a:pt x="3412377" y="1823974"/>
                    <a:pt x="3403013" y="1833337"/>
                    <a:pt x="3391463" y="1833337"/>
                  </a:cubicBezTo>
                  <a:lnTo>
                    <a:pt x="20914" y="1833337"/>
                  </a:lnTo>
                  <a:cubicBezTo>
                    <a:pt x="15367" y="1833337"/>
                    <a:pt x="10048" y="1831134"/>
                    <a:pt x="6126" y="1827211"/>
                  </a:cubicBezTo>
                  <a:cubicBezTo>
                    <a:pt x="2203" y="1823289"/>
                    <a:pt x="0" y="1817970"/>
                    <a:pt x="0" y="1812423"/>
                  </a:cubicBezTo>
                  <a:lnTo>
                    <a:pt x="0" y="20914"/>
                  </a:lnTo>
                  <a:cubicBezTo>
                    <a:pt x="0" y="15367"/>
                    <a:pt x="2203" y="10048"/>
                    <a:pt x="6126" y="6126"/>
                  </a:cubicBezTo>
                  <a:cubicBezTo>
                    <a:pt x="10048" y="2203"/>
                    <a:pt x="15367" y="0"/>
                    <a:pt x="20914" y="0"/>
                  </a:cubicBezTo>
                  <a:close/>
                </a:path>
              </a:pathLst>
            </a:custGeom>
            <a:solidFill>
              <a:srgbClr val="D4E9F7"/>
            </a:solidFill>
          </p:spPr>
        </p:sp>
        <p:sp>
          <p:nvSpPr>
            <p:cNvPr id="4" name="TextBox 4"/>
            <p:cNvSpPr txBox="1"/>
            <p:nvPr/>
          </p:nvSpPr>
          <p:spPr>
            <a:xfrm>
              <a:off x="0" y="-19050"/>
              <a:ext cx="3412376" cy="1852387"/>
            </a:xfrm>
            <a:prstGeom prst="rect">
              <a:avLst/>
            </a:prstGeom>
          </p:spPr>
          <p:txBody>
            <a:bodyPr lIns="50800" tIns="50800" rIns="50800" bIns="50800" rtlCol="0" anchor="ctr"/>
            <a:lstStyle/>
            <a:p>
              <a:pPr algn="ctr">
                <a:lnSpc>
                  <a:spcPts val="3062"/>
                </a:lnSpc>
              </a:pPr>
              <a:endParaRPr/>
            </a:p>
          </p:txBody>
        </p:sp>
      </p:grpSp>
      <p:sp>
        <p:nvSpPr>
          <p:cNvPr id="5" name="Freeform 5"/>
          <p:cNvSpPr/>
          <p:nvPr/>
        </p:nvSpPr>
        <p:spPr>
          <a:xfrm>
            <a:off x="3259787" y="2522668"/>
            <a:ext cx="11709545" cy="6030416"/>
          </a:xfrm>
          <a:custGeom>
            <a:avLst/>
            <a:gdLst/>
            <a:ahLst/>
            <a:cxnLst/>
            <a:rect l="l" t="t" r="r" b="b"/>
            <a:pathLst>
              <a:path w="11709545" h="6030416">
                <a:moveTo>
                  <a:pt x="0" y="0"/>
                </a:moveTo>
                <a:lnTo>
                  <a:pt x="11709545" y="0"/>
                </a:lnTo>
                <a:lnTo>
                  <a:pt x="11709545" y="6030415"/>
                </a:lnTo>
                <a:lnTo>
                  <a:pt x="0" y="6030415"/>
                </a:lnTo>
                <a:lnTo>
                  <a:pt x="0" y="0"/>
                </a:lnTo>
                <a:close/>
              </a:path>
            </a:pathLst>
          </a:custGeom>
          <a:blipFill>
            <a:blip r:embed="rId2"/>
            <a:stretch>
              <a:fillRect/>
            </a:stretch>
          </a:blipFill>
          <a:ln w="57150" cap="rnd">
            <a:solidFill>
              <a:srgbClr val="FFFFFF"/>
            </a:solidFill>
            <a:prstDash val="solid"/>
            <a:round/>
          </a:ln>
        </p:spPr>
      </p:sp>
      <p:grpSp>
        <p:nvGrpSpPr>
          <p:cNvPr id="6" name="Group 6"/>
          <p:cNvGrpSpPr/>
          <p:nvPr/>
        </p:nvGrpSpPr>
        <p:grpSpPr>
          <a:xfrm>
            <a:off x="0" y="9462345"/>
            <a:ext cx="19706139" cy="3086100"/>
            <a:chOff x="0" y="0"/>
            <a:chExt cx="5190094" cy="812800"/>
          </a:xfrm>
        </p:grpSpPr>
        <p:sp>
          <p:nvSpPr>
            <p:cNvPr id="7" name="Freeform 7"/>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8" name="TextBox 8"/>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9" name="TextBox 9"/>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
        <p:nvSpPr>
          <p:cNvPr id="10" name="TextBox 10"/>
          <p:cNvSpPr txBox="1"/>
          <p:nvPr/>
        </p:nvSpPr>
        <p:spPr>
          <a:xfrm>
            <a:off x="5657325" y="620381"/>
            <a:ext cx="8211075" cy="1141338"/>
          </a:xfrm>
          <a:prstGeom prst="rect">
            <a:avLst/>
          </a:prstGeom>
        </p:spPr>
        <p:txBody>
          <a:bodyPr wrap="square" lIns="0" tIns="0" rIns="0" bIns="0" rtlCol="0" anchor="t">
            <a:spAutoFit/>
          </a:bodyPr>
          <a:lstStyle/>
          <a:p>
            <a:pPr marL="0" lvl="0" indent="0" algn="l">
              <a:lnSpc>
                <a:spcPts val="8909"/>
              </a:lnSpc>
              <a:spcBef>
                <a:spcPct val="0"/>
              </a:spcBef>
            </a:pPr>
            <a:r>
              <a:rPr lang="en-US" sz="7079" b="1" u="none" strike="noStrike" dirty="0">
                <a:solidFill>
                  <a:srgbClr val="2E3C4E"/>
                </a:solidFill>
                <a:latin typeface="Barlow Bold"/>
                <a:ea typeface="Barlow Bold"/>
                <a:cs typeface="Barlow Bold"/>
                <a:sym typeface="Barlow Bold"/>
              </a:rPr>
              <a:t>OPD DASHBOARD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preencoded.png"/>
          <p:cNvSpPr/>
          <p:nvPr/>
        </p:nvSpPr>
        <p:spPr>
          <a:xfrm>
            <a:off x="1082873" y="589534"/>
            <a:ext cx="180080" cy="180080"/>
          </a:xfrm>
          <a:custGeom>
            <a:avLst/>
            <a:gdLst/>
            <a:ahLst/>
            <a:cxnLst/>
            <a:rect l="l" t="t" r="r" b="b"/>
            <a:pathLst>
              <a:path w="180080" h="180080">
                <a:moveTo>
                  <a:pt x="0" y="0"/>
                </a:moveTo>
                <a:lnTo>
                  <a:pt x="180080" y="0"/>
                </a:lnTo>
                <a:lnTo>
                  <a:pt x="180080" y="180080"/>
                </a:lnTo>
                <a:lnTo>
                  <a:pt x="0" y="180080"/>
                </a:lnTo>
                <a:lnTo>
                  <a:pt x="0" y="0"/>
                </a:lnTo>
                <a:close/>
              </a:path>
            </a:pathLst>
          </a:custGeom>
          <a:blipFill>
            <a:blip r:embed="rId2">
              <a:extLst>
                <a:ext uri="{96DAC541-7B7A-43D3-8B79-37D633B846F1}">
                  <asvg:svgBlip xmlns:asvg="http://schemas.microsoft.com/office/drawing/2016/SVG/main" xmlns="" r:embed="rId3"/>
                </a:ext>
              </a:extLst>
            </a:blip>
            <a:stretch>
              <a:fillRect l="-10525" r="-10531"/>
            </a:stretch>
          </a:blipFill>
        </p:spPr>
      </p:sp>
      <p:grpSp>
        <p:nvGrpSpPr>
          <p:cNvPr id="3" name="Group 3"/>
          <p:cNvGrpSpPr/>
          <p:nvPr/>
        </p:nvGrpSpPr>
        <p:grpSpPr>
          <a:xfrm>
            <a:off x="947885" y="471814"/>
            <a:ext cx="2791464" cy="562445"/>
            <a:chOff x="0" y="0"/>
            <a:chExt cx="2750744" cy="554241"/>
          </a:xfrm>
        </p:grpSpPr>
        <p:sp>
          <p:nvSpPr>
            <p:cNvPr id="4" name="Freeform 4"/>
            <p:cNvSpPr/>
            <p:nvPr/>
          </p:nvSpPr>
          <p:spPr>
            <a:xfrm>
              <a:off x="0" y="0"/>
              <a:ext cx="2750693" cy="554228"/>
            </a:xfrm>
            <a:custGeom>
              <a:avLst/>
              <a:gdLst/>
              <a:ahLst/>
              <a:cxnLst/>
              <a:rect l="l" t="t" r="r" b="b"/>
              <a:pathLst>
                <a:path w="2750693" h="554228">
                  <a:moveTo>
                    <a:pt x="0" y="277114"/>
                  </a:moveTo>
                  <a:cubicBezTo>
                    <a:pt x="0" y="124079"/>
                    <a:pt x="124079" y="0"/>
                    <a:pt x="277114" y="0"/>
                  </a:cubicBezTo>
                  <a:lnTo>
                    <a:pt x="2473579" y="0"/>
                  </a:lnTo>
                  <a:cubicBezTo>
                    <a:pt x="2626614" y="0"/>
                    <a:pt x="2750693" y="124079"/>
                    <a:pt x="2750693" y="277114"/>
                  </a:cubicBezTo>
                  <a:cubicBezTo>
                    <a:pt x="2750693" y="430149"/>
                    <a:pt x="2626614" y="554228"/>
                    <a:pt x="2473579" y="554228"/>
                  </a:cubicBezTo>
                  <a:lnTo>
                    <a:pt x="277114" y="554228"/>
                  </a:lnTo>
                  <a:cubicBezTo>
                    <a:pt x="124079" y="554228"/>
                    <a:pt x="0" y="430149"/>
                    <a:pt x="0" y="277114"/>
                  </a:cubicBezTo>
                  <a:close/>
                </a:path>
              </a:pathLst>
            </a:custGeom>
            <a:solidFill>
              <a:srgbClr val="D4E9F7"/>
            </a:solidFill>
            <a:ln w="12700">
              <a:solidFill>
                <a:srgbClr val="000000"/>
              </a:solidFill>
            </a:ln>
          </p:spPr>
        </p:sp>
      </p:grpSp>
      <p:sp>
        <p:nvSpPr>
          <p:cNvPr id="5" name="TextBox 5"/>
          <p:cNvSpPr txBox="1"/>
          <p:nvPr/>
        </p:nvSpPr>
        <p:spPr>
          <a:xfrm>
            <a:off x="1313279" y="550843"/>
            <a:ext cx="2060676" cy="456190"/>
          </a:xfrm>
          <a:prstGeom prst="rect">
            <a:avLst/>
          </a:prstGeom>
        </p:spPr>
        <p:txBody>
          <a:bodyPr lIns="0" tIns="0" rIns="0" bIns="0" rtlCol="0" anchor="t">
            <a:spAutoFit/>
          </a:bodyPr>
          <a:lstStyle/>
          <a:p>
            <a:pPr algn="l">
              <a:lnSpc>
                <a:spcPts val="2959"/>
              </a:lnSpc>
            </a:pPr>
            <a:r>
              <a:rPr lang="en-US" sz="1860">
                <a:solidFill>
                  <a:srgbClr val="384653"/>
                </a:solidFill>
                <a:latin typeface="Montserrat"/>
                <a:ea typeface="Montserrat"/>
                <a:cs typeface="Montserrat"/>
                <a:sym typeface="Montserrat"/>
              </a:rPr>
              <a:t>INPATIENT CARE</a:t>
            </a:r>
          </a:p>
        </p:txBody>
      </p:sp>
      <p:grpSp>
        <p:nvGrpSpPr>
          <p:cNvPr id="6" name="Group 6"/>
          <p:cNvGrpSpPr/>
          <p:nvPr/>
        </p:nvGrpSpPr>
        <p:grpSpPr>
          <a:xfrm>
            <a:off x="943123" y="1226519"/>
            <a:ext cx="16401755" cy="8043567"/>
            <a:chOff x="0" y="0"/>
            <a:chExt cx="21869006" cy="10724756"/>
          </a:xfrm>
        </p:grpSpPr>
        <p:sp>
          <p:nvSpPr>
            <p:cNvPr id="7" name="TextBox 7"/>
            <p:cNvSpPr txBox="1"/>
            <p:nvPr/>
          </p:nvSpPr>
          <p:spPr>
            <a:xfrm>
              <a:off x="6350" y="-38100"/>
              <a:ext cx="9438658" cy="1186459"/>
            </a:xfrm>
            <a:prstGeom prst="rect">
              <a:avLst/>
            </a:prstGeom>
          </p:spPr>
          <p:txBody>
            <a:bodyPr lIns="0" tIns="0" rIns="0" bIns="0" rtlCol="0" anchor="t">
              <a:spAutoFit/>
            </a:bodyPr>
            <a:lstStyle/>
            <a:p>
              <a:pPr algn="l">
                <a:lnSpc>
                  <a:spcPts val="6759"/>
                </a:lnSpc>
              </a:pPr>
              <a:r>
                <a:rPr lang="en-US" sz="5378" b="1">
                  <a:solidFill>
                    <a:srgbClr val="2E3C4E"/>
                  </a:solidFill>
                  <a:latin typeface="Barlow Bold"/>
                  <a:ea typeface="Barlow Bold"/>
                  <a:cs typeface="Barlow Bold"/>
                  <a:sym typeface="Barlow Bold"/>
                </a:rPr>
                <a:t>IPD Module Capabilities</a:t>
              </a:r>
            </a:p>
          </p:txBody>
        </p:sp>
        <p:sp>
          <p:nvSpPr>
            <p:cNvPr id="8" name="TextBox 8"/>
            <p:cNvSpPr txBox="1"/>
            <p:nvPr/>
          </p:nvSpPr>
          <p:spPr>
            <a:xfrm>
              <a:off x="6350" y="1348384"/>
              <a:ext cx="21856306" cy="1003300"/>
            </a:xfrm>
            <a:prstGeom prst="rect">
              <a:avLst/>
            </a:prstGeom>
          </p:spPr>
          <p:txBody>
            <a:bodyPr lIns="0" tIns="0" rIns="0" bIns="0" rtlCol="0" anchor="t">
              <a:spAutoFit/>
            </a:bodyPr>
            <a:lstStyle/>
            <a:p>
              <a:pPr algn="l">
                <a:lnSpc>
                  <a:spcPts val="2750"/>
                </a:lnSpc>
              </a:pPr>
              <a:r>
                <a:rPr lang="en-US" sz="1750">
                  <a:solidFill>
                    <a:srgbClr val="384653"/>
                  </a:solidFill>
                  <a:latin typeface="Montserrat"/>
                  <a:ea typeface="Montserrat"/>
                  <a:cs typeface="Montserrat"/>
                  <a:sym typeface="Montserrat"/>
                </a:rPr>
                <a:t>The Inpatient Department module manages the complete patient journey for admitted patients, ensuring coordinated care, accurate documentation, and efficient resource utilization throughout their hospital stay.</a:t>
              </a:r>
            </a:p>
          </p:txBody>
        </p:sp>
        <p:grpSp>
          <p:nvGrpSpPr>
            <p:cNvPr id="9" name="Group 9"/>
            <p:cNvGrpSpPr/>
            <p:nvPr/>
          </p:nvGrpSpPr>
          <p:grpSpPr>
            <a:xfrm>
              <a:off x="0" y="2666009"/>
              <a:ext cx="10798175" cy="3893147"/>
              <a:chOff x="0" y="0"/>
              <a:chExt cx="10798175" cy="3893147"/>
            </a:xfrm>
          </p:grpSpPr>
          <p:sp>
            <p:nvSpPr>
              <p:cNvPr id="10" name="Freeform 10"/>
              <p:cNvSpPr/>
              <p:nvPr/>
            </p:nvSpPr>
            <p:spPr>
              <a:xfrm>
                <a:off x="6350" y="6350"/>
                <a:ext cx="10785602" cy="3880358"/>
              </a:xfrm>
              <a:custGeom>
                <a:avLst/>
                <a:gdLst/>
                <a:ahLst/>
                <a:cxnLst/>
                <a:rect l="l" t="t" r="r" b="b"/>
                <a:pathLst>
                  <a:path w="10785602" h="3880358">
                    <a:moveTo>
                      <a:pt x="0" y="450215"/>
                    </a:moveTo>
                    <a:cubicBezTo>
                      <a:pt x="0" y="201549"/>
                      <a:pt x="202057" y="0"/>
                      <a:pt x="451231" y="0"/>
                    </a:cubicBezTo>
                    <a:lnTo>
                      <a:pt x="10334372" y="0"/>
                    </a:lnTo>
                    <a:cubicBezTo>
                      <a:pt x="10583545" y="0"/>
                      <a:pt x="10785602" y="201549"/>
                      <a:pt x="10785602" y="450215"/>
                    </a:cubicBezTo>
                    <a:lnTo>
                      <a:pt x="10785602" y="3430143"/>
                    </a:lnTo>
                    <a:cubicBezTo>
                      <a:pt x="10785602" y="3678809"/>
                      <a:pt x="10583545" y="3880358"/>
                      <a:pt x="10334372" y="3880358"/>
                    </a:cubicBezTo>
                    <a:lnTo>
                      <a:pt x="451231" y="3880358"/>
                    </a:lnTo>
                    <a:cubicBezTo>
                      <a:pt x="202057" y="3880485"/>
                      <a:pt x="0" y="3678809"/>
                      <a:pt x="0" y="3430143"/>
                    </a:cubicBezTo>
                    <a:close/>
                  </a:path>
                </a:pathLst>
              </a:custGeom>
              <a:solidFill>
                <a:srgbClr val="D4E9F7"/>
              </a:solidFill>
              <a:ln w="12700">
                <a:solidFill>
                  <a:srgbClr val="000000"/>
                </a:solidFill>
              </a:ln>
            </p:spPr>
          </p:sp>
          <p:sp>
            <p:nvSpPr>
              <p:cNvPr id="11" name="Freeform 11"/>
              <p:cNvSpPr/>
              <p:nvPr/>
            </p:nvSpPr>
            <p:spPr>
              <a:xfrm>
                <a:off x="0" y="0"/>
                <a:ext cx="10798302" cy="3893058"/>
              </a:xfrm>
              <a:custGeom>
                <a:avLst/>
                <a:gdLst/>
                <a:ahLst/>
                <a:cxnLst/>
                <a:rect l="l" t="t" r="r" b="b"/>
                <a:pathLst>
                  <a:path w="10798302" h="3893058">
                    <a:moveTo>
                      <a:pt x="0" y="456565"/>
                    </a:moveTo>
                    <a:cubicBezTo>
                      <a:pt x="0" y="204470"/>
                      <a:pt x="204851" y="0"/>
                      <a:pt x="457581" y="0"/>
                    </a:cubicBezTo>
                    <a:lnTo>
                      <a:pt x="10340722" y="0"/>
                    </a:lnTo>
                    <a:lnTo>
                      <a:pt x="10340722" y="6350"/>
                    </a:lnTo>
                    <a:lnTo>
                      <a:pt x="10340722" y="0"/>
                    </a:lnTo>
                    <a:cubicBezTo>
                      <a:pt x="10593451" y="0"/>
                      <a:pt x="10798302" y="204470"/>
                      <a:pt x="10798302" y="456565"/>
                    </a:cubicBezTo>
                    <a:lnTo>
                      <a:pt x="10791952" y="456565"/>
                    </a:lnTo>
                    <a:lnTo>
                      <a:pt x="10798302" y="456565"/>
                    </a:lnTo>
                    <a:lnTo>
                      <a:pt x="10798302" y="3436493"/>
                    </a:lnTo>
                    <a:lnTo>
                      <a:pt x="10791952" y="3436493"/>
                    </a:lnTo>
                    <a:lnTo>
                      <a:pt x="10798302" y="3436493"/>
                    </a:lnTo>
                    <a:cubicBezTo>
                      <a:pt x="10798302" y="3688715"/>
                      <a:pt x="10593451" y="3893058"/>
                      <a:pt x="10340722" y="3893058"/>
                    </a:cubicBezTo>
                    <a:lnTo>
                      <a:pt x="10340722" y="3886708"/>
                    </a:lnTo>
                    <a:lnTo>
                      <a:pt x="10340722" y="3893058"/>
                    </a:lnTo>
                    <a:lnTo>
                      <a:pt x="457581" y="3893058"/>
                    </a:lnTo>
                    <a:lnTo>
                      <a:pt x="457581" y="3886708"/>
                    </a:lnTo>
                    <a:lnTo>
                      <a:pt x="457581" y="3893058"/>
                    </a:lnTo>
                    <a:cubicBezTo>
                      <a:pt x="204851" y="3893185"/>
                      <a:pt x="0" y="3688715"/>
                      <a:pt x="0" y="3436493"/>
                    </a:cubicBezTo>
                    <a:lnTo>
                      <a:pt x="0" y="456565"/>
                    </a:lnTo>
                    <a:lnTo>
                      <a:pt x="6350" y="456565"/>
                    </a:lnTo>
                    <a:lnTo>
                      <a:pt x="0" y="456565"/>
                    </a:lnTo>
                    <a:moveTo>
                      <a:pt x="12700" y="456565"/>
                    </a:moveTo>
                    <a:lnTo>
                      <a:pt x="12700" y="3436493"/>
                    </a:lnTo>
                    <a:lnTo>
                      <a:pt x="6350" y="3436493"/>
                    </a:lnTo>
                    <a:lnTo>
                      <a:pt x="12700" y="3436493"/>
                    </a:lnTo>
                    <a:cubicBezTo>
                      <a:pt x="12700" y="3681603"/>
                      <a:pt x="211836" y="3880358"/>
                      <a:pt x="457581" y="3880358"/>
                    </a:cubicBezTo>
                    <a:lnTo>
                      <a:pt x="10340722" y="3880358"/>
                    </a:lnTo>
                    <a:cubicBezTo>
                      <a:pt x="10586466" y="3880358"/>
                      <a:pt x="10785602" y="3681603"/>
                      <a:pt x="10785602" y="3436493"/>
                    </a:cubicBezTo>
                    <a:lnTo>
                      <a:pt x="10785602" y="456565"/>
                    </a:lnTo>
                    <a:cubicBezTo>
                      <a:pt x="10785475" y="211455"/>
                      <a:pt x="10586339" y="12700"/>
                      <a:pt x="10340594" y="12700"/>
                    </a:cubicBezTo>
                    <a:lnTo>
                      <a:pt x="457581" y="12700"/>
                    </a:lnTo>
                    <a:lnTo>
                      <a:pt x="457581" y="6350"/>
                    </a:lnTo>
                    <a:lnTo>
                      <a:pt x="457581" y="12700"/>
                    </a:lnTo>
                    <a:cubicBezTo>
                      <a:pt x="211836" y="12700"/>
                      <a:pt x="12700" y="211455"/>
                      <a:pt x="12700" y="456565"/>
                    </a:cubicBezTo>
                    <a:close/>
                  </a:path>
                </a:pathLst>
              </a:custGeom>
              <a:solidFill>
                <a:srgbClr val="BACFDD"/>
              </a:solidFill>
              <a:ln w="12700">
                <a:solidFill>
                  <a:srgbClr val="000000"/>
                </a:solidFill>
              </a:ln>
            </p:spPr>
          </p:sp>
        </p:grpSp>
        <p:grpSp>
          <p:nvGrpSpPr>
            <p:cNvPr id="12" name="Group 12"/>
            <p:cNvGrpSpPr/>
            <p:nvPr/>
          </p:nvGrpSpPr>
          <p:grpSpPr>
            <a:xfrm>
              <a:off x="319088" y="2985097"/>
              <a:ext cx="900316" cy="900316"/>
              <a:chOff x="0" y="0"/>
              <a:chExt cx="900316" cy="900316"/>
            </a:xfrm>
          </p:grpSpPr>
          <p:sp>
            <p:nvSpPr>
              <p:cNvPr id="13" name="Freeform 13" descr="preencoded.png"/>
              <p:cNvSpPr/>
              <p:nvPr/>
            </p:nvSpPr>
            <p:spPr>
              <a:xfrm>
                <a:off x="0" y="0"/>
                <a:ext cx="900303" cy="900303"/>
              </a:xfrm>
              <a:custGeom>
                <a:avLst/>
                <a:gdLst/>
                <a:ahLst/>
                <a:cxnLst/>
                <a:rect l="l" t="t" r="r" b="b"/>
                <a:pathLst>
                  <a:path w="900303" h="900303">
                    <a:moveTo>
                      <a:pt x="0" y="0"/>
                    </a:moveTo>
                    <a:lnTo>
                      <a:pt x="900303" y="0"/>
                    </a:lnTo>
                    <a:lnTo>
                      <a:pt x="900303" y="900303"/>
                    </a:lnTo>
                    <a:lnTo>
                      <a:pt x="0" y="900303"/>
                    </a:lnTo>
                    <a:lnTo>
                      <a:pt x="0" y="0"/>
                    </a:lnTo>
                    <a:close/>
                  </a:path>
                </a:pathLst>
              </a:custGeom>
              <a:blipFill>
                <a:blip r:embed="rId4"/>
                <a:stretch>
                  <a:fillRect r="-1" b="-1"/>
                </a:stretch>
              </a:blipFill>
            </p:spPr>
          </p:sp>
        </p:grpSp>
        <p:sp>
          <p:nvSpPr>
            <p:cNvPr id="14" name="Freeform 14" descr="preencoded.png"/>
            <p:cNvSpPr/>
            <p:nvPr/>
          </p:nvSpPr>
          <p:spPr>
            <a:xfrm>
              <a:off x="566534" y="3232556"/>
              <a:ext cx="405206" cy="405206"/>
            </a:xfrm>
            <a:custGeom>
              <a:avLst/>
              <a:gdLst/>
              <a:ahLst/>
              <a:cxnLst/>
              <a:rect l="l" t="t" r="r" b="b"/>
              <a:pathLst>
                <a:path w="405206" h="405206">
                  <a:moveTo>
                    <a:pt x="0" y="0"/>
                  </a:moveTo>
                  <a:lnTo>
                    <a:pt x="405207" y="0"/>
                  </a:lnTo>
                  <a:lnTo>
                    <a:pt x="405207" y="405207"/>
                  </a:lnTo>
                  <a:lnTo>
                    <a:pt x="0" y="405207"/>
                  </a:lnTo>
                  <a:lnTo>
                    <a:pt x="0" y="0"/>
                  </a:lnTo>
                  <a:close/>
                </a:path>
              </a:pathLst>
            </a:custGeom>
            <a:blipFill>
              <a:blip r:embed="rId5">
                <a:extLst>
                  <a:ext uri="{96DAC541-7B7A-43D3-8B79-37D633B846F1}">
                    <asvg:svgBlip xmlns:asvg="http://schemas.microsoft.com/office/drawing/2016/SVG/main" xmlns="" r:embed="rId6"/>
                  </a:ext>
                </a:extLst>
              </a:blip>
              <a:stretch>
                <a:fillRect t="-6249" b="-6252"/>
              </a:stretch>
            </a:blipFill>
          </p:spPr>
        </p:sp>
        <p:sp>
          <p:nvSpPr>
            <p:cNvPr id="15" name="TextBox 15"/>
            <p:cNvSpPr txBox="1"/>
            <p:nvPr/>
          </p:nvSpPr>
          <p:spPr>
            <a:xfrm>
              <a:off x="319088" y="4161041"/>
              <a:ext cx="4033838" cy="503034"/>
            </a:xfrm>
            <a:prstGeom prst="rect">
              <a:avLst/>
            </a:prstGeom>
          </p:spPr>
          <p:txBody>
            <a:bodyPr lIns="0" tIns="0" rIns="0" bIns="0" rtlCol="0" anchor="t">
              <a:spAutoFit/>
            </a:bodyPr>
            <a:lstStyle/>
            <a:p>
              <a:pPr algn="l">
                <a:lnSpc>
                  <a:spcPts val="2875"/>
                </a:lnSpc>
              </a:pPr>
              <a:r>
                <a:rPr lang="en-US" sz="2312" b="1">
                  <a:solidFill>
                    <a:srgbClr val="384653"/>
                  </a:solidFill>
                  <a:latin typeface="Barlow Bold"/>
                  <a:ea typeface="Barlow Bold"/>
                  <a:cs typeface="Barlow Bold"/>
                  <a:sym typeface="Barlow Bold"/>
                </a:rPr>
                <a:t>Admission &amp; Discharge</a:t>
              </a:r>
            </a:p>
          </p:txBody>
        </p:sp>
        <p:sp>
          <p:nvSpPr>
            <p:cNvPr id="16" name="TextBox 16"/>
            <p:cNvSpPr txBox="1"/>
            <p:nvPr/>
          </p:nvSpPr>
          <p:spPr>
            <a:xfrm>
              <a:off x="319088" y="4768456"/>
              <a:ext cx="10160000" cy="1471613"/>
            </a:xfrm>
            <a:prstGeom prst="rect">
              <a:avLst/>
            </a:prstGeom>
          </p:spPr>
          <p:txBody>
            <a:bodyPr lIns="0" tIns="0" rIns="0" bIns="0" rtlCol="0" anchor="t">
              <a:spAutoFit/>
            </a:bodyPr>
            <a:lstStyle/>
            <a:p>
              <a:pPr algn="l">
                <a:lnSpc>
                  <a:spcPts val="2750"/>
                </a:lnSpc>
              </a:pPr>
              <a:r>
                <a:rPr lang="en-US" sz="1750">
                  <a:solidFill>
                    <a:srgbClr val="384653"/>
                  </a:solidFill>
                  <a:latin typeface="Montserrat"/>
                  <a:ea typeface="Montserrat"/>
                  <a:cs typeface="Montserrat"/>
                  <a:sym typeface="Montserrat"/>
                </a:rPr>
                <a:t>Streamlined electronic admission processes, intelligent bed allocation with real-time availability tracking, and automated discharge summary generation</a:t>
              </a:r>
            </a:p>
          </p:txBody>
        </p:sp>
        <p:grpSp>
          <p:nvGrpSpPr>
            <p:cNvPr id="17" name="Group 17"/>
            <p:cNvGrpSpPr/>
            <p:nvPr/>
          </p:nvGrpSpPr>
          <p:grpSpPr>
            <a:xfrm>
              <a:off x="11070628" y="2666009"/>
              <a:ext cx="10798378" cy="3893147"/>
              <a:chOff x="0" y="0"/>
              <a:chExt cx="10798378" cy="3893147"/>
            </a:xfrm>
          </p:grpSpPr>
          <p:sp>
            <p:nvSpPr>
              <p:cNvPr id="18" name="Freeform 18"/>
              <p:cNvSpPr/>
              <p:nvPr/>
            </p:nvSpPr>
            <p:spPr>
              <a:xfrm>
                <a:off x="6350" y="6350"/>
                <a:ext cx="10785729" cy="3880358"/>
              </a:xfrm>
              <a:custGeom>
                <a:avLst/>
                <a:gdLst/>
                <a:ahLst/>
                <a:cxnLst/>
                <a:rect l="l" t="t" r="r" b="b"/>
                <a:pathLst>
                  <a:path w="10785729" h="3880358">
                    <a:moveTo>
                      <a:pt x="0" y="450215"/>
                    </a:moveTo>
                    <a:cubicBezTo>
                      <a:pt x="0" y="201549"/>
                      <a:pt x="202057" y="0"/>
                      <a:pt x="451231" y="0"/>
                    </a:cubicBezTo>
                    <a:lnTo>
                      <a:pt x="10334498" y="0"/>
                    </a:lnTo>
                    <a:cubicBezTo>
                      <a:pt x="10583672" y="0"/>
                      <a:pt x="10785729" y="201549"/>
                      <a:pt x="10785729" y="450215"/>
                    </a:cubicBezTo>
                    <a:lnTo>
                      <a:pt x="10785729" y="3430143"/>
                    </a:lnTo>
                    <a:cubicBezTo>
                      <a:pt x="10785729" y="3678809"/>
                      <a:pt x="10583672" y="3880358"/>
                      <a:pt x="10334498" y="3880358"/>
                    </a:cubicBezTo>
                    <a:lnTo>
                      <a:pt x="451231" y="3880358"/>
                    </a:lnTo>
                    <a:cubicBezTo>
                      <a:pt x="202057" y="3880485"/>
                      <a:pt x="0" y="3678809"/>
                      <a:pt x="0" y="3430143"/>
                    </a:cubicBezTo>
                    <a:close/>
                  </a:path>
                </a:pathLst>
              </a:custGeom>
              <a:solidFill>
                <a:srgbClr val="D4E9F7"/>
              </a:solidFill>
              <a:ln w="12700">
                <a:solidFill>
                  <a:srgbClr val="000000"/>
                </a:solidFill>
              </a:ln>
            </p:spPr>
          </p:sp>
          <p:sp>
            <p:nvSpPr>
              <p:cNvPr id="19" name="Freeform 19"/>
              <p:cNvSpPr/>
              <p:nvPr/>
            </p:nvSpPr>
            <p:spPr>
              <a:xfrm>
                <a:off x="0" y="0"/>
                <a:ext cx="10798429" cy="3893058"/>
              </a:xfrm>
              <a:custGeom>
                <a:avLst/>
                <a:gdLst/>
                <a:ahLst/>
                <a:cxnLst/>
                <a:rect l="l" t="t" r="r" b="b"/>
                <a:pathLst>
                  <a:path w="10798429" h="3893058">
                    <a:moveTo>
                      <a:pt x="0" y="456565"/>
                    </a:moveTo>
                    <a:cubicBezTo>
                      <a:pt x="0" y="204470"/>
                      <a:pt x="204851" y="0"/>
                      <a:pt x="457581" y="0"/>
                    </a:cubicBezTo>
                    <a:lnTo>
                      <a:pt x="10340848" y="0"/>
                    </a:lnTo>
                    <a:lnTo>
                      <a:pt x="10340848" y="6350"/>
                    </a:lnTo>
                    <a:lnTo>
                      <a:pt x="10340848" y="0"/>
                    </a:lnTo>
                    <a:cubicBezTo>
                      <a:pt x="10593578" y="0"/>
                      <a:pt x="10798429" y="204470"/>
                      <a:pt x="10798429" y="456565"/>
                    </a:cubicBezTo>
                    <a:lnTo>
                      <a:pt x="10792079" y="456565"/>
                    </a:lnTo>
                    <a:lnTo>
                      <a:pt x="10798429" y="456565"/>
                    </a:lnTo>
                    <a:lnTo>
                      <a:pt x="10798429" y="3436493"/>
                    </a:lnTo>
                    <a:lnTo>
                      <a:pt x="10792079" y="3436493"/>
                    </a:lnTo>
                    <a:lnTo>
                      <a:pt x="10798429" y="3436493"/>
                    </a:lnTo>
                    <a:cubicBezTo>
                      <a:pt x="10798429" y="3688715"/>
                      <a:pt x="10593578" y="3893058"/>
                      <a:pt x="10340848" y="3893058"/>
                    </a:cubicBezTo>
                    <a:lnTo>
                      <a:pt x="10340848" y="3886708"/>
                    </a:lnTo>
                    <a:lnTo>
                      <a:pt x="10340848" y="3893058"/>
                    </a:lnTo>
                    <a:lnTo>
                      <a:pt x="457581" y="3893058"/>
                    </a:lnTo>
                    <a:lnTo>
                      <a:pt x="457581" y="3886708"/>
                    </a:lnTo>
                    <a:lnTo>
                      <a:pt x="457581" y="3893058"/>
                    </a:lnTo>
                    <a:cubicBezTo>
                      <a:pt x="204851" y="3893185"/>
                      <a:pt x="0" y="3688715"/>
                      <a:pt x="0" y="3436493"/>
                    </a:cubicBezTo>
                    <a:lnTo>
                      <a:pt x="0" y="456565"/>
                    </a:lnTo>
                    <a:lnTo>
                      <a:pt x="6350" y="456565"/>
                    </a:lnTo>
                    <a:lnTo>
                      <a:pt x="0" y="456565"/>
                    </a:lnTo>
                    <a:moveTo>
                      <a:pt x="12700" y="456565"/>
                    </a:moveTo>
                    <a:lnTo>
                      <a:pt x="12700" y="3436493"/>
                    </a:lnTo>
                    <a:lnTo>
                      <a:pt x="6350" y="3436493"/>
                    </a:lnTo>
                    <a:lnTo>
                      <a:pt x="12700" y="3436493"/>
                    </a:lnTo>
                    <a:cubicBezTo>
                      <a:pt x="12700" y="3681603"/>
                      <a:pt x="211836" y="3880358"/>
                      <a:pt x="457581" y="3880358"/>
                    </a:cubicBezTo>
                    <a:lnTo>
                      <a:pt x="10340848" y="3880358"/>
                    </a:lnTo>
                    <a:cubicBezTo>
                      <a:pt x="10586593" y="3880358"/>
                      <a:pt x="10785729" y="3681603"/>
                      <a:pt x="10785729" y="3436493"/>
                    </a:cubicBezTo>
                    <a:lnTo>
                      <a:pt x="10785729" y="456565"/>
                    </a:lnTo>
                    <a:cubicBezTo>
                      <a:pt x="10785729" y="211455"/>
                      <a:pt x="10586466" y="12700"/>
                      <a:pt x="10340848" y="12700"/>
                    </a:cubicBezTo>
                    <a:lnTo>
                      <a:pt x="457581" y="12700"/>
                    </a:lnTo>
                    <a:lnTo>
                      <a:pt x="457581" y="6350"/>
                    </a:lnTo>
                    <a:lnTo>
                      <a:pt x="457581" y="12700"/>
                    </a:lnTo>
                    <a:cubicBezTo>
                      <a:pt x="211836" y="12700"/>
                      <a:pt x="12700" y="211455"/>
                      <a:pt x="12700" y="456565"/>
                    </a:cubicBezTo>
                    <a:close/>
                  </a:path>
                </a:pathLst>
              </a:custGeom>
              <a:solidFill>
                <a:srgbClr val="BACFDD"/>
              </a:solidFill>
              <a:ln w="12700">
                <a:solidFill>
                  <a:srgbClr val="000000"/>
                </a:solidFill>
              </a:ln>
            </p:spPr>
          </p:sp>
        </p:grpSp>
        <p:grpSp>
          <p:nvGrpSpPr>
            <p:cNvPr id="20" name="Group 20"/>
            <p:cNvGrpSpPr/>
            <p:nvPr/>
          </p:nvGrpSpPr>
          <p:grpSpPr>
            <a:xfrm>
              <a:off x="11389716" y="2985097"/>
              <a:ext cx="900316" cy="900316"/>
              <a:chOff x="0" y="0"/>
              <a:chExt cx="900316" cy="900316"/>
            </a:xfrm>
          </p:grpSpPr>
          <p:sp>
            <p:nvSpPr>
              <p:cNvPr id="21" name="Freeform 21" descr="preencoded.png"/>
              <p:cNvSpPr/>
              <p:nvPr/>
            </p:nvSpPr>
            <p:spPr>
              <a:xfrm>
                <a:off x="0" y="0"/>
                <a:ext cx="900303" cy="900303"/>
              </a:xfrm>
              <a:custGeom>
                <a:avLst/>
                <a:gdLst/>
                <a:ahLst/>
                <a:cxnLst/>
                <a:rect l="l" t="t" r="r" b="b"/>
                <a:pathLst>
                  <a:path w="900303" h="900303">
                    <a:moveTo>
                      <a:pt x="0" y="0"/>
                    </a:moveTo>
                    <a:lnTo>
                      <a:pt x="900303" y="0"/>
                    </a:lnTo>
                    <a:lnTo>
                      <a:pt x="900303" y="900303"/>
                    </a:lnTo>
                    <a:lnTo>
                      <a:pt x="0" y="900303"/>
                    </a:lnTo>
                    <a:lnTo>
                      <a:pt x="0" y="0"/>
                    </a:lnTo>
                    <a:close/>
                  </a:path>
                </a:pathLst>
              </a:custGeom>
              <a:blipFill>
                <a:blip r:embed="rId7"/>
                <a:stretch>
                  <a:fillRect r="-1" b="-1"/>
                </a:stretch>
              </a:blipFill>
            </p:spPr>
          </p:sp>
        </p:grpSp>
        <p:sp>
          <p:nvSpPr>
            <p:cNvPr id="22" name="Freeform 22" descr="preencoded.png"/>
            <p:cNvSpPr/>
            <p:nvPr/>
          </p:nvSpPr>
          <p:spPr>
            <a:xfrm>
              <a:off x="11637162" y="3232556"/>
              <a:ext cx="405206" cy="405206"/>
            </a:xfrm>
            <a:custGeom>
              <a:avLst/>
              <a:gdLst/>
              <a:ahLst/>
              <a:cxnLst/>
              <a:rect l="l" t="t" r="r" b="b"/>
              <a:pathLst>
                <a:path w="405206" h="405206">
                  <a:moveTo>
                    <a:pt x="0" y="0"/>
                  </a:moveTo>
                  <a:lnTo>
                    <a:pt x="405207" y="0"/>
                  </a:lnTo>
                  <a:lnTo>
                    <a:pt x="405207" y="405207"/>
                  </a:lnTo>
                  <a:lnTo>
                    <a:pt x="0" y="405207"/>
                  </a:lnTo>
                  <a:lnTo>
                    <a:pt x="0" y="0"/>
                  </a:lnTo>
                  <a:close/>
                </a:path>
              </a:pathLst>
            </a:custGeom>
            <a:blipFill>
              <a:blip r:embed="rId8">
                <a:extLst>
                  <a:ext uri="{96DAC541-7B7A-43D3-8B79-37D633B846F1}">
                    <asvg:svgBlip xmlns:asvg="http://schemas.microsoft.com/office/drawing/2016/SVG/main" xmlns="" r:embed="rId9"/>
                  </a:ext>
                </a:extLst>
              </a:blip>
              <a:stretch>
                <a:fillRect l="-7813" r="-7813"/>
              </a:stretch>
            </a:blipFill>
          </p:spPr>
        </p:sp>
        <p:sp>
          <p:nvSpPr>
            <p:cNvPr id="23" name="TextBox 23"/>
            <p:cNvSpPr txBox="1"/>
            <p:nvPr/>
          </p:nvSpPr>
          <p:spPr>
            <a:xfrm>
              <a:off x="11389716" y="4161041"/>
              <a:ext cx="3949497" cy="503034"/>
            </a:xfrm>
            <a:prstGeom prst="rect">
              <a:avLst/>
            </a:prstGeom>
          </p:spPr>
          <p:txBody>
            <a:bodyPr lIns="0" tIns="0" rIns="0" bIns="0" rtlCol="0" anchor="t">
              <a:spAutoFit/>
            </a:bodyPr>
            <a:lstStyle/>
            <a:p>
              <a:pPr algn="l">
                <a:lnSpc>
                  <a:spcPts val="2875"/>
                </a:lnSpc>
              </a:pPr>
              <a:r>
                <a:rPr lang="en-US" sz="2312" b="1">
                  <a:solidFill>
                    <a:srgbClr val="384653"/>
                  </a:solidFill>
                  <a:latin typeface="Barlow Bold"/>
                  <a:ea typeface="Barlow Bold"/>
                  <a:cs typeface="Barlow Bold"/>
                  <a:sym typeface="Barlow Bold"/>
                </a:rPr>
                <a:t>Patient Monitoring</a:t>
              </a:r>
            </a:p>
          </p:txBody>
        </p:sp>
        <p:sp>
          <p:nvSpPr>
            <p:cNvPr id="24" name="TextBox 24"/>
            <p:cNvSpPr txBox="1"/>
            <p:nvPr/>
          </p:nvSpPr>
          <p:spPr>
            <a:xfrm>
              <a:off x="11389716" y="4768456"/>
              <a:ext cx="10160203" cy="1471613"/>
            </a:xfrm>
            <a:prstGeom prst="rect">
              <a:avLst/>
            </a:prstGeom>
          </p:spPr>
          <p:txBody>
            <a:bodyPr lIns="0" tIns="0" rIns="0" bIns="0" rtlCol="0" anchor="t">
              <a:spAutoFit/>
            </a:bodyPr>
            <a:lstStyle/>
            <a:p>
              <a:pPr algn="l">
                <a:lnSpc>
                  <a:spcPts val="2750"/>
                </a:lnSpc>
              </a:pPr>
              <a:r>
                <a:rPr lang="en-US" sz="1750">
                  <a:solidFill>
                    <a:srgbClr val="384653"/>
                  </a:solidFill>
                  <a:latin typeface="Montserrat"/>
                  <a:ea typeface="Montserrat"/>
                  <a:cs typeface="Montserrat"/>
                  <a:sym typeface="Montserrat"/>
                </a:rPr>
                <a:t>Continuous access to electronic medical records, automated treatment plan tracking, and real-time vital signs monitoring with IoT device integration</a:t>
              </a:r>
            </a:p>
          </p:txBody>
        </p:sp>
        <p:grpSp>
          <p:nvGrpSpPr>
            <p:cNvPr id="25" name="Group 25"/>
            <p:cNvGrpSpPr/>
            <p:nvPr/>
          </p:nvGrpSpPr>
          <p:grpSpPr>
            <a:xfrm>
              <a:off x="0" y="6831609"/>
              <a:ext cx="10798175" cy="3893147"/>
              <a:chOff x="0" y="0"/>
              <a:chExt cx="10798175" cy="3893147"/>
            </a:xfrm>
          </p:grpSpPr>
          <p:sp>
            <p:nvSpPr>
              <p:cNvPr id="26" name="Freeform 26"/>
              <p:cNvSpPr/>
              <p:nvPr/>
            </p:nvSpPr>
            <p:spPr>
              <a:xfrm>
                <a:off x="6350" y="6350"/>
                <a:ext cx="10785602" cy="3880358"/>
              </a:xfrm>
              <a:custGeom>
                <a:avLst/>
                <a:gdLst/>
                <a:ahLst/>
                <a:cxnLst/>
                <a:rect l="l" t="t" r="r" b="b"/>
                <a:pathLst>
                  <a:path w="10785602" h="3880358">
                    <a:moveTo>
                      <a:pt x="0" y="450215"/>
                    </a:moveTo>
                    <a:cubicBezTo>
                      <a:pt x="0" y="201549"/>
                      <a:pt x="202057" y="0"/>
                      <a:pt x="451231" y="0"/>
                    </a:cubicBezTo>
                    <a:lnTo>
                      <a:pt x="10334372" y="0"/>
                    </a:lnTo>
                    <a:cubicBezTo>
                      <a:pt x="10583545" y="0"/>
                      <a:pt x="10785602" y="201549"/>
                      <a:pt x="10785602" y="450215"/>
                    </a:cubicBezTo>
                    <a:lnTo>
                      <a:pt x="10785602" y="3430143"/>
                    </a:lnTo>
                    <a:cubicBezTo>
                      <a:pt x="10785602" y="3678809"/>
                      <a:pt x="10583545" y="3880358"/>
                      <a:pt x="10334372" y="3880358"/>
                    </a:cubicBezTo>
                    <a:lnTo>
                      <a:pt x="451231" y="3880358"/>
                    </a:lnTo>
                    <a:cubicBezTo>
                      <a:pt x="202057" y="3880485"/>
                      <a:pt x="0" y="3678809"/>
                      <a:pt x="0" y="3430143"/>
                    </a:cubicBezTo>
                    <a:close/>
                  </a:path>
                </a:pathLst>
              </a:custGeom>
              <a:solidFill>
                <a:srgbClr val="D4E9F7"/>
              </a:solidFill>
              <a:ln w="12700">
                <a:solidFill>
                  <a:srgbClr val="000000"/>
                </a:solidFill>
              </a:ln>
            </p:spPr>
          </p:sp>
          <p:sp>
            <p:nvSpPr>
              <p:cNvPr id="27" name="Freeform 27"/>
              <p:cNvSpPr/>
              <p:nvPr/>
            </p:nvSpPr>
            <p:spPr>
              <a:xfrm>
                <a:off x="0" y="0"/>
                <a:ext cx="10798302" cy="3893058"/>
              </a:xfrm>
              <a:custGeom>
                <a:avLst/>
                <a:gdLst/>
                <a:ahLst/>
                <a:cxnLst/>
                <a:rect l="l" t="t" r="r" b="b"/>
                <a:pathLst>
                  <a:path w="10798302" h="3893058">
                    <a:moveTo>
                      <a:pt x="0" y="456565"/>
                    </a:moveTo>
                    <a:cubicBezTo>
                      <a:pt x="0" y="204470"/>
                      <a:pt x="204851" y="0"/>
                      <a:pt x="457581" y="0"/>
                    </a:cubicBezTo>
                    <a:lnTo>
                      <a:pt x="10340722" y="0"/>
                    </a:lnTo>
                    <a:lnTo>
                      <a:pt x="10340722" y="6350"/>
                    </a:lnTo>
                    <a:lnTo>
                      <a:pt x="10340722" y="0"/>
                    </a:lnTo>
                    <a:cubicBezTo>
                      <a:pt x="10593451" y="0"/>
                      <a:pt x="10798302" y="204470"/>
                      <a:pt x="10798302" y="456565"/>
                    </a:cubicBezTo>
                    <a:lnTo>
                      <a:pt x="10791952" y="456565"/>
                    </a:lnTo>
                    <a:lnTo>
                      <a:pt x="10798302" y="456565"/>
                    </a:lnTo>
                    <a:lnTo>
                      <a:pt x="10798302" y="3436493"/>
                    </a:lnTo>
                    <a:lnTo>
                      <a:pt x="10791952" y="3436493"/>
                    </a:lnTo>
                    <a:lnTo>
                      <a:pt x="10798302" y="3436493"/>
                    </a:lnTo>
                    <a:cubicBezTo>
                      <a:pt x="10798302" y="3688715"/>
                      <a:pt x="10593451" y="3893058"/>
                      <a:pt x="10340722" y="3893058"/>
                    </a:cubicBezTo>
                    <a:lnTo>
                      <a:pt x="10340722" y="3886708"/>
                    </a:lnTo>
                    <a:lnTo>
                      <a:pt x="10340722" y="3893058"/>
                    </a:lnTo>
                    <a:lnTo>
                      <a:pt x="457581" y="3893058"/>
                    </a:lnTo>
                    <a:lnTo>
                      <a:pt x="457581" y="3886708"/>
                    </a:lnTo>
                    <a:lnTo>
                      <a:pt x="457581" y="3893058"/>
                    </a:lnTo>
                    <a:cubicBezTo>
                      <a:pt x="204851" y="3893185"/>
                      <a:pt x="0" y="3688715"/>
                      <a:pt x="0" y="3436493"/>
                    </a:cubicBezTo>
                    <a:lnTo>
                      <a:pt x="0" y="456565"/>
                    </a:lnTo>
                    <a:lnTo>
                      <a:pt x="6350" y="456565"/>
                    </a:lnTo>
                    <a:lnTo>
                      <a:pt x="0" y="456565"/>
                    </a:lnTo>
                    <a:moveTo>
                      <a:pt x="12700" y="456565"/>
                    </a:moveTo>
                    <a:lnTo>
                      <a:pt x="12700" y="3436493"/>
                    </a:lnTo>
                    <a:lnTo>
                      <a:pt x="6350" y="3436493"/>
                    </a:lnTo>
                    <a:lnTo>
                      <a:pt x="12700" y="3436493"/>
                    </a:lnTo>
                    <a:cubicBezTo>
                      <a:pt x="12700" y="3681603"/>
                      <a:pt x="211836" y="3880358"/>
                      <a:pt x="457581" y="3880358"/>
                    </a:cubicBezTo>
                    <a:lnTo>
                      <a:pt x="10340722" y="3880358"/>
                    </a:lnTo>
                    <a:cubicBezTo>
                      <a:pt x="10586466" y="3880358"/>
                      <a:pt x="10785602" y="3681603"/>
                      <a:pt x="10785602" y="3436493"/>
                    </a:cubicBezTo>
                    <a:lnTo>
                      <a:pt x="10785602" y="456565"/>
                    </a:lnTo>
                    <a:cubicBezTo>
                      <a:pt x="10785475" y="211455"/>
                      <a:pt x="10586339" y="12700"/>
                      <a:pt x="10340594" y="12700"/>
                    </a:cubicBezTo>
                    <a:lnTo>
                      <a:pt x="457581" y="12700"/>
                    </a:lnTo>
                    <a:lnTo>
                      <a:pt x="457581" y="6350"/>
                    </a:lnTo>
                    <a:lnTo>
                      <a:pt x="457581" y="12700"/>
                    </a:lnTo>
                    <a:cubicBezTo>
                      <a:pt x="211836" y="12700"/>
                      <a:pt x="12700" y="211455"/>
                      <a:pt x="12700" y="456565"/>
                    </a:cubicBezTo>
                    <a:close/>
                  </a:path>
                </a:pathLst>
              </a:custGeom>
              <a:solidFill>
                <a:srgbClr val="BACFDD"/>
              </a:solidFill>
              <a:ln w="12700">
                <a:solidFill>
                  <a:srgbClr val="000000"/>
                </a:solidFill>
              </a:ln>
            </p:spPr>
          </p:sp>
        </p:grpSp>
        <p:grpSp>
          <p:nvGrpSpPr>
            <p:cNvPr id="28" name="Group 28"/>
            <p:cNvGrpSpPr/>
            <p:nvPr/>
          </p:nvGrpSpPr>
          <p:grpSpPr>
            <a:xfrm>
              <a:off x="319088" y="7150697"/>
              <a:ext cx="900316" cy="900316"/>
              <a:chOff x="0" y="0"/>
              <a:chExt cx="900316" cy="900316"/>
            </a:xfrm>
          </p:grpSpPr>
          <p:sp>
            <p:nvSpPr>
              <p:cNvPr id="29" name="Freeform 29" descr="preencoded.png"/>
              <p:cNvSpPr/>
              <p:nvPr/>
            </p:nvSpPr>
            <p:spPr>
              <a:xfrm>
                <a:off x="0" y="0"/>
                <a:ext cx="900303" cy="900303"/>
              </a:xfrm>
              <a:custGeom>
                <a:avLst/>
                <a:gdLst/>
                <a:ahLst/>
                <a:cxnLst/>
                <a:rect l="l" t="t" r="r" b="b"/>
                <a:pathLst>
                  <a:path w="900303" h="900303">
                    <a:moveTo>
                      <a:pt x="0" y="0"/>
                    </a:moveTo>
                    <a:lnTo>
                      <a:pt x="900303" y="0"/>
                    </a:lnTo>
                    <a:lnTo>
                      <a:pt x="900303" y="900303"/>
                    </a:lnTo>
                    <a:lnTo>
                      <a:pt x="0" y="900303"/>
                    </a:lnTo>
                    <a:lnTo>
                      <a:pt x="0" y="0"/>
                    </a:lnTo>
                    <a:close/>
                  </a:path>
                </a:pathLst>
              </a:custGeom>
              <a:blipFill>
                <a:blip r:embed="rId10"/>
                <a:stretch>
                  <a:fillRect r="-1" b="-1"/>
                </a:stretch>
              </a:blipFill>
            </p:spPr>
          </p:sp>
        </p:grpSp>
        <p:sp>
          <p:nvSpPr>
            <p:cNvPr id="30" name="Freeform 30" descr="preencoded.png"/>
            <p:cNvSpPr/>
            <p:nvPr/>
          </p:nvSpPr>
          <p:spPr>
            <a:xfrm>
              <a:off x="566534" y="7398156"/>
              <a:ext cx="405206" cy="405206"/>
            </a:xfrm>
            <a:custGeom>
              <a:avLst/>
              <a:gdLst/>
              <a:ahLst/>
              <a:cxnLst/>
              <a:rect l="l" t="t" r="r" b="b"/>
              <a:pathLst>
                <a:path w="405206" h="405206">
                  <a:moveTo>
                    <a:pt x="0" y="0"/>
                  </a:moveTo>
                  <a:lnTo>
                    <a:pt x="405207" y="0"/>
                  </a:lnTo>
                  <a:lnTo>
                    <a:pt x="405207" y="405207"/>
                  </a:lnTo>
                  <a:lnTo>
                    <a:pt x="0" y="405207"/>
                  </a:lnTo>
                  <a:lnTo>
                    <a:pt x="0" y="0"/>
                  </a:lnTo>
                  <a:close/>
                </a:path>
              </a:pathLst>
            </a:custGeom>
            <a:blipFill>
              <a:blip r:embed="rId11">
                <a:extLst>
                  <a:ext uri="{96DAC541-7B7A-43D3-8B79-37D633B846F1}">
                    <asvg:svgBlip xmlns:asvg="http://schemas.microsoft.com/office/drawing/2016/SVG/main" xmlns="" r:embed="rId12"/>
                  </a:ext>
                </a:extLst>
              </a:blip>
              <a:stretch>
                <a:fillRect t="-60938" b="-60938"/>
              </a:stretch>
            </a:blipFill>
          </p:spPr>
        </p:sp>
        <p:sp>
          <p:nvSpPr>
            <p:cNvPr id="31" name="TextBox 31"/>
            <p:cNvSpPr txBox="1"/>
            <p:nvPr/>
          </p:nvSpPr>
          <p:spPr>
            <a:xfrm>
              <a:off x="319088" y="8326641"/>
              <a:ext cx="3949497" cy="503034"/>
            </a:xfrm>
            <a:prstGeom prst="rect">
              <a:avLst/>
            </a:prstGeom>
          </p:spPr>
          <p:txBody>
            <a:bodyPr lIns="0" tIns="0" rIns="0" bIns="0" rtlCol="0" anchor="t">
              <a:spAutoFit/>
            </a:bodyPr>
            <a:lstStyle/>
            <a:p>
              <a:pPr algn="l">
                <a:lnSpc>
                  <a:spcPts val="2875"/>
                </a:lnSpc>
              </a:pPr>
              <a:r>
                <a:rPr lang="en-US" sz="2312" b="1">
                  <a:solidFill>
                    <a:srgbClr val="384653"/>
                  </a:solidFill>
                  <a:latin typeface="Barlow Bold"/>
                  <a:ea typeface="Barlow Bold"/>
                  <a:cs typeface="Barlow Bold"/>
                  <a:sym typeface="Barlow Bold"/>
                </a:rPr>
                <a:t>Surgery Management</a:t>
              </a:r>
            </a:p>
          </p:txBody>
        </p:sp>
        <p:sp>
          <p:nvSpPr>
            <p:cNvPr id="32" name="TextBox 32"/>
            <p:cNvSpPr txBox="1"/>
            <p:nvPr/>
          </p:nvSpPr>
          <p:spPr>
            <a:xfrm>
              <a:off x="319088" y="8934056"/>
              <a:ext cx="10160000" cy="1471613"/>
            </a:xfrm>
            <a:prstGeom prst="rect">
              <a:avLst/>
            </a:prstGeom>
          </p:spPr>
          <p:txBody>
            <a:bodyPr lIns="0" tIns="0" rIns="0" bIns="0" rtlCol="0" anchor="t">
              <a:spAutoFit/>
            </a:bodyPr>
            <a:lstStyle/>
            <a:p>
              <a:pPr algn="l">
                <a:lnSpc>
                  <a:spcPts val="2750"/>
                </a:lnSpc>
              </a:pPr>
              <a:r>
                <a:rPr lang="en-US" sz="1750">
                  <a:solidFill>
                    <a:srgbClr val="384653"/>
                  </a:solidFill>
                  <a:latin typeface="Montserrat"/>
                  <a:ea typeface="Montserrat"/>
                  <a:cs typeface="Montserrat"/>
                  <a:sym typeface="Montserrat"/>
                </a:rPr>
                <a:t>Comprehensive scheduling and management of surgical procedures with operation theater coordination and automated alerts for staff</a:t>
              </a:r>
            </a:p>
          </p:txBody>
        </p:sp>
        <p:grpSp>
          <p:nvGrpSpPr>
            <p:cNvPr id="33" name="Group 33"/>
            <p:cNvGrpSpPr/>
            <p:nvPr/>
          </p:nvGrpSpPr>
          <p:grpSpPr>
            <a:xfrm>
              <a:off x="11070628" y="6831609"/>
              <a:ext cx="10798378" cy="3893147"/>
              <a:chOff x="0" y="0"/>
              <a:chExt cx="10798378" cy="3893147"/>
            </a:xfrm>
          </p:grpSpPr>
          <p:sp>
            <p:nvSpPr>
              <p:cNvPr id="34" name="Freeform 34"/>
              <p:cNvSpPr/>
              <p:nvPr/>
            </p:nvSpPr>
            <p:spPr>
              <a:xfrm>
                <a:off x="6350" y="6350"/>
                <a:ext cx="10785729" cy="3880358"/>
              </a:xfrm>
              <a:custGeom>
                <a:avLst/>
                <a:gdLst/>
                <a:ahLst/>
                <a:cxnLst/>
                <a:rect l="l" t="t" r="r" b="b"/>
                <a:pathLst>
                  <a:path w="10785729" h="3880358">
                    <a:moveTo>
                      <a:pt x="0" y="450215"/>
                    </a:moveTo>
                    <a:cubicBezTo>
                      <a:pt x="0" y="201549"/>
                      <a:pt x="202057" y="0"/>
                      <a:pt x="451231" y="0"/>
                    </a:cubicBezTo>
                    <a:lnTo>
                      <a:pt x="10334498" y="0"/>
                    </a:lnTo>
                    <a:cubicBezTo>
                      <a:pt x="10583672" y="0"/>
                      <a:pt x="10785729" y="201549"/>
                      <a:pt x="10785729" y="450215"/>
                    </a:cubicBezTo>
                    <a:lnTo>
                      <a:pt x="10785729" y="3430143"/>
                    </a:lnTo>
                    <a:cubicBezTo>
                      <a:pt x="10785729" y="3678809"/>
                      <a:pt x="10583672" y="3880358"/>
                      <a:pt x="10334498" y="3880358"/>
                    </a:cubicBezTo>
                    <a:lnTo>
                      <a:pt x="451231" y="3880358"/>
                    </a:lnTo>
                    <a:cubicBezTo>
                      <a:pt x="202057" y="3880485"/>
                      <a:pt x="0" y="3678809"/>
                      <a:pt x="0" y="3430143"/>
                    </a:cubicBezTo>
                    <a:close/>
                  </a:path>
                </a:pathLst>
              </a:custGeom>
              <a:solidFill>
                <a:srgbClr val="D4E9F7"/>
              </a:solidFill>
              <a:ln w="12700">
                <a:solidFill>
                  <a:srgbClr val="000000"/>
                </a:solidFill>
              </a:ln>
            </p:spPr>
          </p:sp>
          <p:sp>
            <p:nvSpPr>
              <p:cNvPr id="35" name="Freeform 35"/>
              <p:cNvSpPr/>
              <p:nvPr/>
            </p:nvSpPr>
            <p:spPr>
              <a:xfrm>
                <a:off x="0" y="0"/>
                <a:ext cx="10798429" cy="3893058"/>
              </a:xfrm>
              <a:custGeom>
                <a:avLst/>
                <a:gdLst/>
                <a:ahLst/>
                <a:cxnLst/>
                <a:rect l="l" t="t" r="r" b="b"/>
                <a:pathLst>
                  <a:path w="10798429" h="3893058">
                    <a:moveTo>
                      <a:pt x="0" y="456565"/>
                    </a:moveTo>
                    <a:cubicBezTo>
                      <a:pt x="0" y="204470"/>
                      <a:pt x="204851" y="0"/>
                      <a:pt x="457581" y="0"/>
                    </a:cubicBezTo>
                    <a:lnTo>
                      <a:pt x="10340848" y="0"/>
                    </a:lnTo>
                    <a:lnTo>
                      <a:pt x="10340848" y="6350"/>
                    </a:lnTo>
                    <a:lnTo>
                      <a:pt x="10340848" y="0"/>
                    </a:lnTo>
                    <a:cubicBezTo>
                      <a:pt x="10593578" y="0"/>
                      <a:pt x="10798429" y="204470"/>
                      <a:pt x="10798429" y="456565"/>
                    </a:cubicBezTo>
                    <a:lnTo>
                      <a:pt x="10792079" y="456565"/>
                    </a:lnTo>
                    <a:lnTo>
                      <a:pt x="10798429" y="456565"/>
                    </a:lnTo>
                    <a:lnTo>
                      <a:pt x="10798429" y="3436493"/>
                    </a:lnTo>
                    <a:lnTo>
                      <a:pt x="10792079" y="3436493"/>
                    </a:lnTo>
                    <a:lnTo>
                      <a:pt x="10798429" y="3436493"/>
                    </a:lnTo>
                    <a:cubicBezTo>
                      <a:pt x="10798429" y="3688715"/>
                      <a:pt x="10593578" y="3893058"/>
                      <a:pt x="10340848" y="3893058"/>
                    </a:cubicBezTo>
                    <a:lnTo>
                      <a:pt x="10340848" y="3886708"/>
                    </a:lnTo>
                    <a:lnTo>
                      <a:pt x="10340848" y="3893058"/>
                    </a:lnTo>
                    <a:lnTo>
                      <a:pt x="457581" y="3893058"/>
                    </a:lnTo>
                    <a:lnTo>
                      <a:pt x="457581" y="3886708"/>
                    </a:lnTo>
                    <a:lnTo>
                      <a:pt x="457581" y="3893058"/>
                    </a:lnTo>
                    <a:cubicBezTo>
                      <a:pt x="204851" y="3893185"/>
                      <a:pt x="0" y="3688715"/>
                      <a:pt x="0" y="3436493"/>
                    </a:cubicBezTo>
                    <a:lnTo>
                      <a:pt x="0" y="456565"/>
                    </a:lnTo>
                    <a:lnTo>
                      <a:pt x="6350" y="456565"/>
                    </a:lnTo>
                    <a:lnTo>
                      <a:pt x="0" y="456565"/>
                    </a:lnTo>
                    <a:moveTo>
                      <a:pt x="12700" y="456565"/>
                    </a:moveTo>
                    <a:lnTo>
                      <a:pt x="12700" y="3436493"/>
                    </a:lnTo>
                    <a:lnTo>
                      <a:pt x="6350" y="3436493"/>
                    </a:lnTo>
                    <a:lnTo>
                      <a:pt x="12700" y="3436493"/>
                    </a:lnTo>
                    <a:cubicBezTo>
                      <a:pt x="12700" y="3681603"/>
                      <a:pt x="211836" y="3880358"/>
                      <a:pt x="457581" y="3880358"/>
                    </a:cubicBezTo>
                    <a:lnTo>
                      <a:pt x="10340848" y="3880358"/>
                    </a:lnTo>
                    <a:cubicBezTo>
                      <a:pt x="10586593" y="3880358"/>
                      <a:pt x="10785729" y="3681603"/>
                      <a:pt x="10785729" y="3436493"/>
                    </a:cubicBezTo>
                    <a:lnTo>
                      <a:pt x="10785729" y="456565"/>
                    </a:lnTo>
                    <a:cubicBezTo>
                      <a:pt x="10785729" y="211455"/>
                      <a:pt x="10586466" y="12700"/>
                      <a:pt x="10340848" y="12700"/>
                    </a:cubicBezTo>
                    <a:lnTo>
                      <a:pt x="457581" y="12700"/>
                    </a:lnTo>
                    <a:lnTo>
                      <a:pt x="457581" y="6350"/>
                    </a:lnTo>
                    <a:lnTo>
                      <a:pt x="457581" y="12700"/>
                    </a:lnTo>
                    <a:cubicBezTo>
                      <a:pt x="211836" y="12700"/>
                      <a:pt x="12700" y="211455"/>
                      <a:pt x="12700" y="456565"/>
                    </a:cubicBezTo>
                    <a:close/>
                  </a:path>
                </a:pathLst>
              </a:custGeom>
              <a:solidFill>
                <a:srgbClr val="BACFDD"/>
              </a:solidFill>
              <a:ln w="12700">
                <a:solidFill>
                  <a:srgbClr val="000000"/>
                </a:solidFill>
              </a:ln>
            </p:spPr>
          </p:sp>
        </p:grpSp>
        <p:grpSp>
          <p:nvGrpSpPr>
            <p:cNvPr id="36" name="Group 36"/>
            <p:cNvGrpSpPr/>
            <p:nvPr/>
          </p:nvGrpSpPr>
          <p:grpSpPr>
            <a:xfrm>
              <a:off x="11389716" y="7150697"/>
              <a:ext cx="900316" cy="900316"/>
              <a:chOff x="0" y="0"/>
              <a:chExt cx="900316" cy="900316"/>
            </a:xfrm>
          </p:grpSpPr>
          <p:sp>
            <p:nvSpPr>
              <p:cNvPr id="37" name="Freeform 37" descr="preencoded.png"/>
              <p:cNvSpPr/>
              <p:nvPr/>
            </p:nvSpPr>
            <p:spPr>
              <a:xfrm>
                <a:off x="0" y="0"/>
                <a:ext cx="900303" cy="900303"/>
              </a:xfrm>
              <a:custGeom>
                <a:avLst/>
                <a:gdLst/>
                <a:ahLst/>
                <a:cxnLst/>
                <a:rect l="l" t="t" r="r" b="b"/>
                <a:pathLst>
                  <a:path w="900303" h="900303">
                    <a:moveTo>
                      <a:pt x="0" y="0"/>
                    </a:moveTo>
                    <a:lnTo>
                      <a:pt x="900303" y="0"/>
                    </a:lnTo>
                    <a:lnTo>
                      <a:pt x="900303" y="900303"/>
                    </a:lnTo>
                    <a:lnTo>
                      <a:pt x="0" y="900303"/>
                    </a:lnTo>
                    <a:lnTo>
                      <a:pt x="0" y="0"/>
                    </a:lnTo>
                    <a:close/>
                  </a:path>
                </a:pathLst>
              </a:custGeom>
              <a:blipFill>
                <a:blip r:embed="rId13"/>
                <a:stretch>
                  <a:fillRect r="-1" b="-1"/>
                </a:stretch>
              </a:blipFill>
            </p:spPr>
          </p:sp>
        </p:grpSp>
        <p:sp>
          <p:nvSpPr>
            <p:cNvPr id="38" name="Freeform 38" descr="preencoded.png"/>
            <p:cNvSpPr/>
            <p:nvPr/>
          </p:nvSpPr>
          <p:spPr>
            <a:xfrm>
              <a:off x="11637162" y="7398156"/>
              <a:ext cx="405206" cy="405206"/>
            </a:xfrm>
            <a:custGeom>
              <a:avLst/>
              <a:gdLst/>
              <a:ahLst/>
              <a:cxnLst/>
              <a:rect l="l" t="t" r="r" b="b"/>
              <a:pathLst>
                <a:path w="405206" h="405206">
                  <a:moveTo>
                    <a:pt x="0" y="0"/>
                  </a:moveTo>
                  <a:lnTo>
                    <a:pt x="405207" y="0"/>
                  </a:lnTo>
                  <a:lnTo>
                    <a:pt x="405207" y="405207"/>
                  </a:lnTo>
                  <a:lnTo>
                    <a:pt x="0" y="405207"/>
                  </a:lnTo>
                  <a:lnTo>
                    <a:pt x="0" y="0"/>
                  </a:lnTo>
                  <a:close/>
                </a:path>
              </a:pathLst>
            </a:custGeom>
            <a:blipFill>
              <a:blip r:embed="rId14">
                <a:extLst>
                  <a:ext uri="{96DAC541-7B7A-43D3-8B79-37D633B846F1}">
                    <asvg:svgBlip xmlns:asvg="http://schemas.microsoft.com/office/drawing/2016/SVG/main" xmlns="" r:embed="rId15"/>
                  </a:ext>
                </a:extLst>
              </a:blip>
              <a:stretch>
                <a:fillRect l="-26562" r="-26565"/>
              </a:stretch>
            </a:blipFill>
          </p:spPr>
        </p:sp>
        <p:sp>
          <p:nvSpPr>
            <p:cNvPr id="39" name="TextBox 39"/>
            <p:cNvSpPr txBox="1"/>
            <p:nvPr/>
          </p:nvSpPr>
          <p:spPr>
            <a:xfrm>
              <a:off x="11389716" y="8326641"/>
              <a:ext cx="3949497" cy="503034"/>
            </a:xfrm>
            <a:prstGeom prst="rect">
              <a:avLst/>
            </a:prstGeom>
          </p:spPr>
          <p:txBody>
            <a:bodyPr lIns="0" tIns="0" rIns="0" bIns="0" rtlCol="0" anchor="t">
              <a:spAutoFit/>
            </a:bodyPr>
            <a:lstStyle/>
            <a:p>
              <a:pPr algn="l">
                <a:lnSpc>
                  <a:spcPts val="2875"/>
                </a:lnSpc>
              </a:pPr>
              <a:r>
                <a:rPr lang="en-US" sz="2312" b="1">
                  <a:solidFill>
                    <a:srgbClr val="384653"/>
                  </a:solidFill>
                  <a:latin typeface="Barlow Bold"/>
                  <a:ea typeface="Barlow Bold"/>
                  <a:cs typeface="Barlow Bold"/>
                  <a:sym typeface="Barlow Bold"/>
                </a:rPr>
                <a:t>IPD Billing</a:t>
              </a:r>
            </a:p>
          </p:txBody>
        </p:sp>
        <p:sp>
          <p:nvSpPr>
            <p:cNvPr id="40" name="TextBox 40"/>
            <p:cNvSpPr txBox="1"/>
            <p:nvPr/>
          </p:nvSpPr>
          <p:spPr>
            <a:xfrm>
              <a:off x="11389716" y="8934056"/>
              <a:ext cx="10160203" cy="1003300"/>
            </a:xfrm>
            <a:prstGeom prst="rect">
              <a:avLst/>
            </a:prstGeom>
          </p:spPr>
          <p:txBody>
            <a:bodyPr lIns="0" tIns="0" rIns="0" bIns="0" rtlCol="0" anchor="t">
              <a:spAutoFit/>
            </a:bodyPr>
            <a:lstStyle/>
            <a:p>
              <a:pPr algn="l">
                <a:lnSpc>
                  <a:spcPts val="2750"/>
                </a:lnSpc>
              </a:pPr>
              <a:r>
                <a:rPr lang="en-US" sz="1750">
                  <a:solidFill>
                    <a:srgbClr val="384653"/>
                  </a:solidFill>
                  <a:latin typeface="Montserrat"/>
                  <a:ea typeface="Montserrat"/>
                  <a:cs typeface="Montserrat"/>
                  <a:sym typeface="Montserrat"/>
                </a:rPr>
                <a:t>Day-wise billing calculations, package pricing options, consumable item tracking, and seamless insurance claim processing</a:t>
              </a:r>
            </a:p>
          </p:txBody>
        </p:sp>
      </p:grpSp>
      <p:grpSp>
        <p:nvGrpSpPr>
          <p:cNvPr id="41" name="Group 41"/>
          <p:cNvGrpSpPr/>
          <p:nvPr/>
        </p:nvGrpSpPr>
        <p:grpSpPr>
          <a:xfrm>
            <a:off x="1" y="9462345"/>
            <a:ext cx="18288000" cy="3086100"/>
            <a:chOff x="0" y="0"/>
            <a:chExt cx="5190094" cy="812800"/>
          </a:xfrm>
        </p:grpSpPr>
        <p:sp>
          <p:nvSpPr>
            <p:cNvPr id="42" name="Freeform 42"/>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43" name="TextBox 43"/>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44" name="TextBox 44"/>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5293" y="2057400"/>
            <a:ext cx="12956367" cy="6960951"/>
            <a:chOff x="0" y="0"/>
            <a:chExt cx="3412376" cy="1833337"/>
          </a:xfrm>
        </p:grpSpPr>
        <p:sp>
          <p:nvSpPr>
            <p:cNvPr id="3" name="Freeform 3"/>
            <p:cNvSpPr/>
            <p:nvPr/>
          </p:nvSpPr>
          <p:spPr>
            <a:xfrm>
              <a:off x="0" y="0"/>
              <a:ext cx="3412377" cy="1833337"/>
            </a:xfrm>
            <a:custGeom>
              <a:avLst/>
              <a:gdLst/>
              <a:ahLst/>
              <a:cxnLst/>
              <a:rect l="l" t="t" r="r" b="b"/>
              <a:pathLst>
                <a:path w="3412377" h="1833337">
                  <a:moveTo>
                    <a:pt x="20914" y="0"/>
                  </a:moveTo>
                  <a:lnTo>
                    <a:pt x="3391463" y="0"/>
                  </a:lnTo>
                  <a:cubicBezTo>
                    <a:pt x="3397009" y="0"/>
                    <a:pt x="3402329" y="2203"/>
                    <a:pt x="3406251" y="6126"/>
                  </a:cubicBezTo>
                  <a:cubicBezTo>
                    <a:pt x="3410173" y="10048"/>
                    <a:pt x="3412377" y="15367"/>
                    <a:pt x="3412377" y="20914"/>
                  </a:cubicBezTo>
                  <a:lnTo>
                    <a:pt x="3412377" y="1812423"/>
                  </a:lnTo>
                  <a:cubicBezTo>
                    <a:pt x="3412377" y="1823974"/>
                    <a:pt x="3403013" y="1833337"/>
                    <a:pt x="3391463" y="1833337"/>
                  </a:cubicBezTo>
                  <a:lnTo>
                    <a:pt x="20914" y="1833337"/>
                  </a:lnTo>
                  <a:cubicBezTo>
                    <a:pt x="15367" y="1833337"/>
                    <a:pt x="10048" y="1831134"/>
                    <a:pt x="6126" y="1827211"/>
                  </a:cubicBezTo>
                  <a:cubicBezTo>
                    <a:pt x="2203" y="1823289"/>
                    <a:pt x="0" y="1817970"/>
                    <a:pt x="0" y="1812423"/>
                  </a:cubicBezTo>
                  <a:lnTo>
                    <a:pt x="0" y="20914"/>
                  </a:lnTo>
                  <a:cubicBezTo>
                    <a:pt x="0" y="15367"/>
                    <a:pt x="2203" y="10048"/>
                    <a:pt x="6126" y="6126"/>
                  </a:cubicBezTo>
                  <a:cubicBezTo>
                    <a:pt x="10048" y="2203"/>
                    <a:pt x="15367" y="0"/>
                    <a:pt x="20914" y="0"/>
                  </a:cubicBezTo>
                  <a:close/>
                </a:path>
              </a:pathLst>
            </a:custGeom>
            <a:solidFill>
              <a:srgbClr val="D4E9F7"/>
            </a:solidFill>
          </p:spPr>
        </p:sp>
        <p:sp>
          <p:nvSpPr>
            <p:cNvPr id="4" name="TextBox 4"/>
            <p:cNvSpPr txBox="1"/>
            <p:nvPr/>
          </p:nvSpPr>
          <p:spPr>
            <a:xfrm>
              <a:off x="0" y="-19050"/>
              <a:ext cx="3412376" cy="1852387"/>
            </a:xfrm>
            <a:prstGeom prst="rect">
              <a:avLst/>
            </a:prstGeom>
          </p:spPr>
          <p:txBody>
            <a:bodyPr lIns="50800" tIns="50800" rIns="50800" bIns="50800" rtlCol="0" anchor="ctr"/>
            <a:lstStyle/>
            <a:p>
              <a:pPr algn="ctr">
                <a:lnSpc>
                  <a:spcPts val="3062"/>
                </a:lnSpc>
              </a:pPr>
              <a:endParaRPr/>
            </a:p>
          </p:txBody>
        </p:sp>
      </p:grpSp>
      <p:sp>
        <p:nvSpPr>
          <p:cNvPr id="5" name="Freeform 5"/>
          <p:cNvSpPr/>
          <p:nvPr/>
        </p:nvSpPr>
        <p:spPr>
          <a:xfrm>
            <a:off x="3259787" y="2578660"/>
            <a:ext cx="11569143" cy="6030416"/>
          </a:xfrm>
          <a:custGeom>
            <a:avLst/>
            <a:gdLst/>
            <a:ahLst/>
            <a:cxnLst/>
            <a:rect l="l" t="t" r="r" b="b"/>
            <a:pathLst>
              <a:path w="11569143" h="6030416">
                <a:moveTo>
                  <a:pt x="0" y="0"/>
                </a:moveTo>
                <a:lnTo>
                  <a:pt x="11569143" y="0"/>
                </a:lnTo>
                <a:lnTo>
                  <a:pt x="11569143" y="6030416"/>
                </a:lnTo>
                <a:lnTo>
                  <a:pt x="0" y="6030416"/>
                </a:lnTo>
                <a:lnTo>
                  <a:pt x="0" y="0"/>
                </a:lnTo>
                <a:close/>
              </a:path>
            </a:pathLst>
          </a:custGeom>
          <a:blipFill>
            <a:blip r:embed="rId2"/>
            <a:stretch>
              <a:fillRect/>
            </a:stretch>
          </a:blipFill>
          <a:ln w="57150" cap="rnd">
            <a:solidFill>
              <a:srgbClr val="FFFFFF"/>
            </a:solidFill>
            <a:prstDash val="solid"/>
            <a:round/>
          </a:ln>
        </p:spPr>
      </p:sp>
      <p:grpSp>
        <p:nvGrpSpPr>
          <p:cNvPr id="6" name="Group 6"/>
          <p:cNvGrpSpPr/>
          <p:nvPr/>
        </p:nvGrpSpPr>
        <p:grpSpPr>
          <a:xfrm>
            <a:off x="0" y="9462345"/>
            <a:ext cx="19706139" cy="3086100"/>
            <a:chOff x="0" y="0"/>
            <a:chExt cx="5190094" cy="812800"/>
          </a:xfrm>
        </p:grpSpPr>
        <p:sp>
          <p:nvSpPr>
            <p:cNvPr id="7" name="Freeform 7"/>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8" name="TextBox 8"/>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sp>
        <p:nvSpPr>
          <p:cNvPr id="9" name="TextBox 9"/>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
        <p:nvSpPr>
          <p:cNvPr id="10" name="TextBox 10"/>
          <p:cNvSpPr txBox="1"/>
          <p:nvPr/>
        </p:nvSpPr>
        <p:spPr>
          <a:xfrm>
            <a:off x="5657325" y="620381"/>
            <a:ext cx="7068075" cy="1141338"/>
          </a:xfrm>
          <a:prstGeom prst="rect">
            <a:avLst/>
          </a:prstGeom>
        </p:spPr>
        <p:txBody>
          <a:bodyPr wrap="square" lIns="0" tIns="0" rIns="0" bIns="0" rtlCol="0" anchor="t">
            <a:spAutoFit/>
          </a:bodyPr>
          <a:lstStyle/>
          <a:p>
            <a:pPr marL="0" lvl="0" indent="0" algn="l">
              <a:lnSpc>
                <a:spcPts val="8909"/>
              </a:lnSpc>
              <a:spcBef>
                <a:spcPct val="0"/>
              </a:spcBef>
            </a:pPr>
            <a:r>
              <a:rPr lang="en-US" sz="7079" b="1" dirty="0">
                <a:solidFill>
                  <a:srgbClr val="2E3C4E"/>
                </a:solidFill>
                <a:latin typeface="Barlow Bold"/>
                <a:ea typeface="Barlow Bold"/>
                <a:cs typeface="Barlow Bold"/>
                <a:sym typeface="Barlow Bold"/>
              </a:rPr>
              <a:t>I</a:t>
            </a:r>
            <a:r>
              <a:rPr lang="en-US" sz="7079" b="1" u="none" strike="noStrike" dirty="0">
                <a:solidFill>
                  <a:srgbClr val="2E3C4E"/>
                </a:solidFill>
                <a:latin typeface="Barlow Bold"/>
                <a:ea typeface="Barlow Bold"/>
                <a:cs typeface="Barlow Bold"/>
                <a:sym typeface="Barlow Bold"/>
              </a:rPr>
              <a:t>PD DASHBOARD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462345"/>
            <a:ext cx="19706139" cy="3086100"/>
            <a:chOff x="0" y="0"/>
            <a:chExt cx="5190094" cy="812800"/>
          </a:xfrm>
        </p:grpSpPr>
        <p:sp>
          <p:nvSpPr>
            <p:cNvPr id="3" name="Freeform 3"/>
            <p:cNvSpPr/>
            <p:nvPr/>
          </p:nvSpPr>
          <p:spPr>
            <a:xfrm>
              <a:off x="0" y="0"/>
              <a:ext cx="5190094" cy="812800"/>
            </a:xfrm>
            <a:custGeom>
              <a:avLst/>
              <a:gdLst/>
              <a:ahLst/>
              <a:cxnLst/>
              <a:rect l="l" t="t" r="r" b="b"/>
              <a:pathLst>
                <a:path w="5190094" h="812800">
                  <a:moveTo>
                    <a:pt x="0" y="0"/>
                  </a:moveTo>
                  <a:lnTo>
                    <a:pt x="5190094" y="0"/>
                  </a:lnTo>
                  <a:lnTo>
                    <a:pt x="5190094" y="812800"/>
                  </a:lnTo>
                  <a:lnTo>
                    <a:pt x="0" y="812800"/>
                  </a:lnTo>
                  <a:close/>
                </a:path>
              </a:pathLst>
            </a:custGeom>
            <a:solidFill>
              <a:srgbClr val="0861B9"/>
            </a:solidFill>
          </p:spPr>
        </p:sp>
        <p:sp>
          <p:nvSpPr>
            <p:cNvPr id="4" name="TextBox 4"/>
            <p:cNvSpPr txBox="1"/>
            <p:nvPr/>
          </p:nvSpPr>
          <p:spPr>
            <a:xfrm>
              <a:off x="0" y="-19050"/>
              <a:ext cx="5190094" cy="831850"/>
            </a:xfrm>
            <a:prstGeom prst="rect">
              <a:avLst/>
            </a:prstGeom>
          </p:spPr>
          <p:txBody>
            <a:bodyPr lIns="50800" tIns="50800" rIns="50800" bIns="50800" rtlCol="0" anchor="ctr"/>
            <a:lstStyle/>
            <a:p>
              <a:pPr algn="ctr">
                <a:lnSpc>
                  <a:spcPts val="3062"/>
                </a:lnSpc>
              </a:pPr>
              <a:endParaRPr/>
            </a:p>
          </p:txBody>
        </p:sp>
      </p:grpSp>
      <p:grpSp>
        <p:nvGrpSpPr>
          <p:cNvPr id="5" name="Group 5"/>
          <p:cNvGrpSpPr/>
          <p:nvPr/>
        </p:nvGrpSpPr>
        <p:grpSpPr>
          <a:xfrm>
            <a:off x="0" y="0"/>
            <a:ext cx="7200900" cy="10287000"/>
            <a:chOff x="0" y="0"/>
            <a:chExt cx="9601200" cy="13716000"/>
          </a:xfrm>
        </p:grpSpPr>
        <p:sp>
          <p:nvSpPr>
            <p:cNvPr id="6" name="Freeform 6" descr="preencoded.png"/>
            <p:cNvSpPr/>
            <p:nvPr/>
          </p:nvSpPr>
          <p:spPr>
            <a:xfrm>
              <a:off x="0" y="0"/>
              <a:ext cx="9601200" cy="13716000"/>
            </a:xfrm>
            <a:custGeom>
              <a:avLst/>
              <a:gdLst/>
              <a:ahLst/>
              <a:cxnLst/>
              <a:rect l="l" t="t" r="r" b="b"/>
              <a:pathLst>
                <a:path w="9601200" h="13716000">
                  <a:moveTo>
                    <a:pt x="0" y="0"/>
                  </a:moveTo>
                  <a:lnTo>
                    <a:pt x="9601200" y="0"/>
                  </a:lnTo>
                  <a:lnTo>
                    <a:pt x="9601200" y="13716000"/>
                  </a:lnTo>
                  <a:lnTo>
                    <a:pt x="0" y="13716000"/>
                  </a:lnTo>
                  <a:lnTo>
                    <a:pt x="0" y="0"/>
                  </a:lnTo>
                  <a:close/>
                </a:path>
              </a:pathLst>
            </a:custGeom>
            <a:blipFill>
              <a:blip r:embed="rId2"/>
              <a:stretch>
                <a:fillRect/>
              </a:stretch>
            </a:blipFill>
          </p:spPr>
        </p:sp>
      </p:grpSp>
      <p:sp>
        <p:nvSpPr>
          <p:cNvPr id="7" name="TextBox 7"/>
          <p:cNvSpPr txBox="1"/>
          <p:nvPr/>
        </p:nvSpPr>
        <p:spPr>
          <a:xfrm>
            <a:off x="7742562" y="707827"/>
            <a:ext cx="5516237" cy="795089"/>
          </a:xfrm>
          <a:prstGeom prst="rect">
            <a:avLst/>
          </a:prstGeom>
        </p:spPr>
        <p:txBody>
          <a:bodyPr wrap="square" lIns="0" tIns="0" rIns="0" bIns="0" rtlCol="0" anchor="t">
            <a:spAutoFit/>
          </a:bodyPr>
          <a:lstStyle/>
          <a:p>
            <a:pPr algn="l">
              <a:lnSpc>
                <a:spcPts val="6176"/>
              </a:lnSpc>
            </a:pPr>
            <a:r>
              <a:rPr lang="en-US" sz="4907" b="1" dirty="0">
                <a:solidFill>
                  <a:srgbClr val="2E3C4E"/>
                </a:solidFill>
                <a:latin typeface="Barlow Bold"/>
                <a:ea typeface="Barlow Bold"/>
                <a:cs typeface="Barlow Bold"/>
                <a:sym typeface="Barlow Bold"/>
              </a:rPr>
              <a:t>Pharmacy Module</a:t>
            </a:r>
          </a:p>
        </p:txBody>
      </p:sp>
      <p:sp>
        <p:nvSpPr>
          <p:cNvPr id="8" name="TextBox 8"/>
          <p:cNvSpPr txBox="1"/>
          <p:nvPr/>
        </p:nvSpPr>
        <p:spPr>
          <a:xfrm>
            <a:off x="7785497" y="2130257"/>
            <a:ext cx="4282230" cy="369837"/>
          </a:xfrm>
          <a:prstGeom prst="rect">
            <a:avLst/>
          </a:prstGeom>
        </p:spPr>
        <p:txBody>
          <a:bodyPr lIns="0" tIns="0" rIns="0" bIns="0" rtlCol="0" anchor="t">
            <a:spAutoFit/>
          </a:bodyPr>
          <a:lstStyle/>
          <a:p>
            <a:pPr algn="l">
              <a:lnSpc>
                <a:spcPts val="2750"/>
              </a:lnSpc>
            </a:pPr>
            <a:r>
              <a:rPr lang="en-US" sz="2187" b="1">
                <a:solidFill>
                  <a:srgbClr val="2E3C4E"/>
                </a:solidFill>
                <a:latin typeface="Barlow Bold"/>
                <a:ea typeface="Barlow Bold"/>
                <a:cs typeface="Barlow Bold"/>
                <a:sym typeface="Barlow Bold"/>
              </a:rPr>
              <a:t>Complete Medication Management</a:t>
            </a:r>
          </a:p>
        </p:txBody>
      </p:sp>
      <p:sp>
        <p:nvSpPr>
          <p:cNvPr id="9" name="TextBox 9"/>
          <p:cNvSpPr txBox="1"/>
          <p:nvPr/>
        </p:nvSpPr>
        <p:spPr>
          <a:xfrm>
            <a:off x="7805890" y="2565349"/>
            <a:ext cx="4550416" cy="1520723"/>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The Pharmacy module ensures accurate, efficient medication distribution while maintaining comprehensive inventory control. From receiving digital prescriptions to dispensing medications and managing stock levels, every aspect of pharmacy operations is optimized.</a:t>
            </a:r>
          </a:p>
        </p:txBody>
      </p:sp>
      <p:grpSp>
        <p:nvGrpSpPr>
          <p:cNvPr id="10" name="Group 10"/>
          <p:cNvGrpSpPr/>
          <p:nvPr/>
        </p:nvGrpSpPr>
        <p:grpSpPr>
          <a:xfrm>
            <a:off x="7742563" y="4302766"/>
            <a:ext cx="409280" cy="409280"/>
            <a:chOff x="0" y="0"/>
            <a:chExt cx="545706" cy="545706"/>
          </a:xfrm>
        </p:grpSpPr>
        <p:sp>
          <p:nvSpPr>
            <p:cNvPr id="11" name="Freeform 11"/>
            <p:cNvSpPr/>
            <p:nvPr/>
          </p:nvSpPr>
          <p:spPr>
            <a:xfrm>
              <a:off x="6350" y="6350"/>
              <a:ext cx="533019" cy="532892"/>
            </a:xfrm>
            <a:custGeom>
              <a:avLst/>
              <a:gdLst/>
              <a:ahLst/>
              <a:cxnLst/>
              <a:rect l="l" t="t" r="r" b="b"/>
              <a:pathLst>
                <a:path w="533019" h="532892">
                  <a:moveTo>
                    <a:pt x="0" y="266446"/>
                  </a:moveTo>
                  <a:cubicBezTo>
                    <a:pt x="0" y="119380"/>
                    <a:pt x="119380" y="0"/>
                    <a:pt x="266446" y="0"/>
                  </a:cubicBezTo>
                  <a:cubicBezTo>
                    <a:pt x="413512" y="0"/>
                    <a:pt x="533019" y="119380"/>
                    <a:pt x="533019" y="266446"/>
                  </a:cubicBezTo>
                  <a:cubicBezTo>
                    <a:pt x="533019" y="413512"/>
                    <a:pt x="413639" y="532892"/>
                    <a:pt x="266573" y="532892"/>
                  </a:cubicBezTo>
                  <a:cubicBezTo>
                    <a:pt x="119507" y="532892"/>
                    <a:pt x="0" y="413639"/>
                    <a:pt x="0" y="266446"/>
                  </a:cubicBezTo>
                  <a:close/>
                </a:path>
              </a:pathLst>
            </a:custGeom>
            <a:solidFill>
              <a:srgbClr val="D4E9F7"/>
            </a:solidFill>
            <a:ln w="12700">
              <a:solidFill>
                <a:srgbClr val="000000"/>
              </a:solidFill>
            </a:ln>
          </p:spPr>
        </p:sp>
        <p:sp>
          <p:nvSpPr>
            <p:cNvPr id="12" name="Freeform 12"/>
            <p:cNvSpPr/>
            <p:nvPr/>
          </p:nvSpPr>
          <p:spPr>
            <a:xfrm>
              <a:off x="0" y="0"/>
              <a:ext cx="545719" cy="545592"/>
            </a:xfrm>
            <a:custGeom>
              <a:avLst/>
              <a:gdLst/>
              <a:ahLst/>
              <a:cxnLst/>
              <a:rect l="l" t="t" r="r" b="b"/>
              <a:pathLst>
                <a:path w="545719" h="545592">
                  <a:moveTo>
                    <a:pt x="0" y="272796"/>
                  </a:moveTo>
                  <a:cubicBezTo>
                    <a:pt x="0" y="122174"/>
                    <a:pt x="122174" y="0"/>
                    <a:pt x="272796" y="0"/>
                  </a:cubicBezTo>
                  <a:cubicBezTo>
                    <a:pt x="274701" y="0"/>
                    <a:pt x="276606" y="889"/>
                    <a:pt x="277749" y="2413"/>
                  </a:cubicBezTo>
                  <a:lnTo>
                    <a:pt x="272796" y="6350"/>
                  </a:lnTo>
                  <a:lnTo>
                    <a:pt x="272796" y="0"/>
                  </a:lnTo>
                  <a:lnTo>
                    <a:pt x="272796" y="6350"/>
                  </a:lnTo>
                  <a:lnTo>
                    <a:pt x="272796" y="0"/>
                  </a:lnTo>
                  <a:cubicBezTo>
                    <a:pt x="423545" y="0"/>
                    <a:pt x="545719" y="122174"/>
                    <a:pt x="545719" y="272796"/>
                  </a:cubicBezTo>
                  <a:cubicBezTo>
                    <a:pt x="545719" y="275717"/>
                    <a:pt x="543687" y="278257"/>
                    <a:pt x="540893" y="279019"/>
                  </a:cubicBezTo>
                  <a:lnTo>
                    <a:pt x="539369" y="272796"/>
                  </a:lnTo>
                  <a:lnTo>
                    <a:pt x="545719" y="272796"/>
                  </a:lnTo>
                  <a:cubicBezTo>
                    <a:pt x="545719" y="423545"/>
                    <a:pt x="423545" y="545592"/>
                    <a:pt x="272923" y="545592"/>
                  </a:cubicBezTo>
                  <a:lnTo>
                    <a:pt x="272923" y="539242"/>
                  </a:lnTo>
                  <a:lnTo>
                    <a:pt x="272923" y="545592"/>
                  </a:lnTo>
                  <a:cubicBezTo>
                    <a:pt x="122174" y="545719"/>
                    <a:pt x="0" y="423545"/>
                    <a:pt x="0" y="272796"/>
                  </a:cubicBezTo>
                  <a:lnTo>
                    <a:pt x="6350" y="272796"/>
                  </a:lnTo>
                  <a:lnTo>
                    <a:pt x="0" y="272796"/>
                  </a:lnTo>
                  <a:moveTo>
                    <a:pt x="12700" y="272796"/>
                  </a:moveTo>
                  <a:lnTo>
                    <a:pt x="6350" y="272796"/>
                  </a:lnTo>
                  <a:lnTo>
                    <a:pt x="12700" y="272796"/>
                  </a:lnTo>
                  <a:cubicBezTo>
                    <a:pt x="12700" y="416560"/>
                    <a:pt x="129159" y="533019"/>
                    <a:pt x="272796" y="533019"/>
                  </a:cubicBezTo>
                  <a:cubicBezTo>
                    <a:pt x="416433" y="533019"/>
                    <a:pt x="533019" y="416560"/>
                    <a:pt x="533019" y="272796"/>
                  </a:cubicBezTo>
                  <a:cubicBezTo>
                    <a:pt x="533019" y="269875"/>
                    <a:pt x="535051" y="267335"/>
                    <a:pt x="537845" y="266573"/>
                  </a:cubicBezTo>
                  <a:lnTo>
                    <a:pt x="539369" y="272796"/>
                  </a:lnTo>
                  <a:lnTo>
                    <a:pt x="533019" y="272796"/>
                  </a:lnTo>
                  <a:cubicBezTo>
                    <a:pt x="533019" y="129159"/>
                    <a:pt x="416560" y="12700"/>
                    <a:pt x="272796" y="12700"/>
                  </a:cubicBezTo>
                  <a:cubicBezTo>
                    <a:pt x="270891" y="12700"/>
                    <a:pt x="268986" y="11811"/>
                    <a:pt x="267843" y="10287"/>
                  </a:cubicBezTo>
                  <a:lnTo>
                    <a:pt x="272796" y="6350"/>
                  </a:lnTo>
                  <a:lnTo>
                    <a:pt x="272796" y="12700"/>
                  </a:lnTo>
                  <a:cubicBezTo>
                    <a:pt x="129159" y="12700"/>
                    <a:pt x="12700" y="129159"/>
                    <a:pt x="12700" y="272796"/>
                  </a:cubicBezTo>
                  <a:close/>
                </a:path>
              </a:pathLst>
            </a:custGeom>
            <a:solidFill>
              <a:srgbClr val="BACFDD"/>
            </a:solidFill>
            <a:ln w="12700">
              <a:solidFill>
                <a:srgbClr val="000000"/>
              </a:solidFill>
            </a:ln>
          </p:spPr>
        </p:sp>
      </p:grpSp>
      <p:sp>
        <p:nvSpPr>
          <p:cNvPr id="13" name="TextBox 13"/>
          <p:cNvSpPr txBox="1"/>
          <p:nvPr/>
        </p:nvSpPr>
        <p:spPr>
          <a:xfrm>
            <a:off x="8338842" y="4335399"/>
            <a:ext cx="2655684" cy="301676"/>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Inventory &amp; Stock Control</a:t>
            </a:r>
          </a:p>
        </p:txBody>
      </p:sp>
      <p:sp>
        <p:nvSpPr>
          <p:cNvPr id="14" name="TextBox 14"/>
          <p:cNvSpPr txBox="1"/>
          <p:nvPr/>
        </p:nvSpPr>
        <p:spPr>
          <a:xfrm>
            <a:off x="8338842" y="4837100"/>
            <a:ext cx="4017464" cy="1023347"/>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Real-time tracking of medication inventory with automated low-stock alerts, expiry date management, and intelligent reorder recommendations</a:t>
            </a:r>
          </a:p>
        </p:txBody>
      </p:sp>
      <p:grpSp>
        <p:nvGrpSpPr>
          <p:cNvPr id="15" name="Group 15"/>
          <p:cNvGrpSpPr/>
          <p:nvPr/>
        </p:nvGrpSpPr>
        <p:grpSpPr>
          <a:xfrm>
            <a:off x="7742563" y="6091876"/>
            <a:ext cx="4555179" cy="2984906"/>
            <a:chOff x="0" y="0"/>
            <a:chExt cx="6073572" cy="3979875"/>
          </a:xfrm>
        </p:grpSpPr>
        <p:grpSp>
          <p:nvGrpSpPr>
            <p:cNvPr id="16" name="Group 16"/>
            <p:cNvGrpSpPr/>
            <p:nvPr/>
          </p:nvGrpSpPr>
          <p:grpSpPr>
            <a:xfrm>
              <a:off x="0" y="0"/>
              <a:ext cx="545706" cy="545706"/>
              <a:chOff x="0" y="0"/>
              <a:chExt cx="545706" cy="545706"/>
            </a:xfrm>
          </p:grpSpPr>
          <p:sp>
            <p:nvSpPr>
              <p:cNvPr id="17" name="Freeform 17"/>
              <p:cNvSpPr/>
              <p:nvPr/>
            </p:nvSpPr>
            <p:spPr>
              <a:xfrm>
                <a:off x="6350" y="6350"/>
                <a:ext cx="533019" cy="532892"/>
              </a:xfrm>
              <a:custGeom>
                <a:avLst/>
                <a:gdLst/>
                <a:ahLst/>
                <a:cxnLst/>
                <a:rect l="l" t="t" r="r" b="b"/>
                <a:pathLst>
                  <a:path w="533019" h="532892">
                    <a:moveTo>
                      <a:pt x="0" y="266446"/>
                    </a:moveTo>
                    <a:cubicBezTo>
                      <a:pt x="0" y="119380"/>
                      <a:pt x="119380" y="0"/>
                      <a:pt x="266446" y="0"/>
                    </a:cubicBezTo>
                    <a:cubicBezTo>
                      <a:pt x="413512" y="0"/>
                      <a:pt x="533019" y="119380"/>
                      <a:pt x="533019" y="266446"/>
                    </a:cubicBezTo>
                    <a:cubicBezTo>
                      <a:pt x="533019" y="413512"/>
                      <a:pt x="413639" y="532892"/>
                      <a:pt x="266573" y="532892"/>
                    </a:cubicBezTo>
                    <a:cubicBezTo>
                      <a:pt x="119507" y="532892"/>
                      <a:pt x="0" y="413639"/>
                      <a:pt x="0" y="266446"/>
                    </a:cubicBezTo>
                    <a:close/>
                  </a:path>
                </a:pathLst>
              </a:custGeom>
              <a:solidFill>
                <a:srgbClr val="D4E9F7"/>
              </a:solidFill>
              <a:ln w="12700">
                <a:solidFill>
                  <a:srgbClr val="000000"/>
                </a:solidFill>
              </a:ln>
            </p:spPr>
          </p:sp>
          <p:sp>
            <p:nvSpPr>
              <p:cNvPr id="18" name="Freeform 18"/>
              <p:cNvSpPr/>
              <p:nvPr/>
            </p:nvSpPr>
            <p:spPr>
              <a:xfrm>
                <a:off x="0" y="0"/>
                <a:ext cx="545719" cy="545592"/>
              </a:xfrm>
              <a:custGeom>
                <a:avLst/>
                <a:gdLst/>
                <a:ahLst/>
                <a:cxnLst/>
                <a:rect l="l" t="t" r="r" b="b"/>
                <a:pathLst>
                  <a:path w="545719" h="545592">
                    <a:moveTo>
                      <a:pt x="0" y="272796"/>
                    </a:moveTo>
                    <a:cubicBezTo>
                      <a:pt x="0" y="122174"/>
                      <a:pt x="122174" y="0"/>
                      <a:pt x="272796" y="0"/>
                    </a:cubicBezTo>
                    <a:cubicBezTo>
                      <a:pt x="274701" y="0"/>
                      <a:pt x="276606" y="889"/>
                      <a:pt x="277749" y="2413"/>
                    </a:cubicBezTo>
                    <a:lnTo>
                      <a:pt x="272796" y="6350"/>
                    </a:lnTo>
                    <a:lnTo>
                      <a:pt x="272796" y="0"/>
                    </a:lnTo>
                    <a:lnTo>
                      <a:pt x="272796" y="6350"/>
                    </a:lnTo>
                    <a:lnTo>
                      <a:pt x="272796" y="0"/>
                    </a:lnTo>
                    <a:cubicBezTo>
                      <a:pt x="423545" y="0"/>
                      <a:pt x="545719" y="122174"/>
                      <a:pt x="545719" y="272796"/>
                    </a:cubicBezTo>
                    <a:cubicBezTo>
                      <a:pt x="545719" y="275717"/>
                      <a:pt x="543687" y="278257"/>
                      <a:pt x="540893" y="279019"/>
                    </a:cubicBezTo>
                    <a:lnTo>
                      <a:pt x="539369" y="272796"/>
                    </a:lnTo>
                    <a:lnTo>
                      <a:pt x="545719" y="272796"/>
                    </a:lnTo>
                    <a:cubicBezTo>
                      <a:pt x="545719" y="423545"/>
                      <a:pt x="423545" y="545592"/>
                      <a:pt x="272923" y="545592"/>
                    </a:cubicBezTo>
                    <a:lnTo>
                      <a:pt x="272923" y="539242"/>
                    </a:lnTo>
                    <a:lnTo>
                      <a:pt x="272923" y="545592"/>
                    </a:lnTo>
                    <a:cubicBezTo>
                      <a:pt x="122174" y="545719"/>
                      <a:pt x="0" y="423545"/>
                      <a:pt x="0" y="272796"/>
                    </a:cubicBezTo>
                    <a:lnTo>
                      <a:pt x="6350" y="272796"/>
                    </a:lnTo>
                    <a:lnTo>
                      <a:pt x="0" y="272796"/>
                    </a:lnTo>
                    <a:moveTo>
                      <a:pt x="12700" y="272796"/>
                    </a:moveTo>
                    <a:lnTo>
                      <a:pt x="6350" y="272796"/>
                    </a:lnTo>
                    <a:lnTo>
                      <a:pt x="12700" y="272796"/>
                    </a:lnTo>
                    <a:cubicBezTo>
                      <a:pt x="12700" y="416560"/>
                      <a:pt x="129159" y="533019"/>
                      <a:pt x="272796" y="533019"/>
                    </a:cubicBezTo>
                    <a:cubicBezTo>
                      <a:pt x="416433" y="533019"/>
                      <a:pt x="533019" y="416560"/>
                      <a:pt x="533019" y="272796"/>
                    </a:cubicBezTo>
                    <a:cubicBezTo>
                      <a:pt x="533019" y="269875"/>
                      <a:pt x="535051" y="267335"/>
                      <a:pt x="537845" y="266573"/>
                    </a:cubicBezTo>
                    <a:lnTo>
                      <a:pt x="539369" y="272796"/>
                    </a:lnTo>
                    <a:lnTo>
                      <a:pt x="533019" y="272796"/>
                    </a:lnTo>
                    <a:cubicBezTo>
                      <a:pt x="533019" y="129159"/>
                      <a:pt x="416560" y="12700"/>
                      <a:pt x="272796" y="12700"/>
                    </a:cubicBezTo>
                    <a:cubicBezTo>
                      <a:pt x="270891" y="12700"/>
                      <a:pt x="268986" y="11811"/>
                      <a:pt x="267843" y="10287"/>
                    </a:cubicBezTo>
                    <a:lnTo>
                      <a:pt x="272796" y="6350"/>
                    </a:lnTo>
                    <a:lnTo>
                      <a:pt x="272796" y="12700"/>
                    </a:lnTo>
                    <a:cubicBezTo>
                      <a:pt x="129159" y="12700"/>
                      <a:pt x="12700" y="129159"/>
                      <a:pt x="12700" y="272796"/>
                    </a:cubicBezTo>
                    <a:close/>
                  </a:path>
                </a:pathLst>
              </a:custGeom>
              <a:solidFill>
                <a:srgbClr val="BACFDD"/>
              </a:solidFill>
              <a:ln w="12700">
                <a:solidFill>
                  <a:srgbClr val="000000"/>
                </a:solidFill>
              </a:ln>
            </p:spPr>
          </p:sp>
        </p:grpSp>
        <p:sp>
          <p:nvSpPr>
            <p:cNvPr id="19" name="TextBox 19"/>
            <p:cNvSpPr txBox="1"/>
            <p:nvPr/>
          </p:nvSpPr>
          <p:spPr>
            <a:xfrm>
              <a:off x="716953" y="78181"/>
              <a:ext cx="3316681" cy="399059"/>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Prescription Processing</a:t>
              </a:r>
            </a:p>
          </p:txBody>
        </p:sp>
        <p:sp>
          <p:nvSpPr>
            <p:cNvPr id="20" name="TextBox 20"/>
            <p:cNvSpPr txBox="1"/>
            <p:nvPr/>
          </p:nvSpPr>
          <p:spPr>
            <a:xfrm>
              <a:off x="716953" y="626275"/>
              <a:ext cx="5356619" cy="1023341"/>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Direct receipt of digital prescriptions from doctors, barcode-enabled dispensing for accuracy, and drug interaction checking</a:t>
              </a:r>
            </a:p>
          </p:txBody>
        </p:sp>
        <p:grpSp>
          <p:nvGrpSpPr>
            <p:cNvPr id="21" name="Group 21"/>
            <p:cNvGrpSpPr/>
            <p:nvPr/>
          </p:nvGrpSpPr>
          <p:grpSpPr>
            <a:xfrm>
              <a:off x="0" y="1998663"/>
              <a:ext cx="545706" cy="545706"/>
              <a:chOff x="0" y="0"/>
              <a:chExt cx="545706" cy="545706"/>
            </a:xfrm>
          </p:grpSpPr>
          <p:sp>
            <p:nvSpPr>
              <p:cNvPr id="22" name="Freeform 22"/>
              <p:cNvSpPr/>
              <p:nvPr/>
            </p:nvSpPr>
            <p:spPr>
              <a:xfrm>
                <a:off x="6350" y="6350"/>
                <a:ext cx="533019" cy="532892"/>
              </a:xfrm>
              <a:custGeom>
                <a:avLst/>
                <a:gdLst/>
                <a:ahLst/>
                <a:cxnLst/>
                <a:rect l="l" t="t" r="r" b="b"/>
                <a:pathLst>
                  <a:path w="533019" h="532892">
                    <a:moveTo>
                      <a:pt x="0" y="266446"/>
                    </a:moveTo>
                    <a:cubicBezTo>
                      <a:pt x="0" y="119380"/>
                      <a:pt x="119380" y="0"/>
                      <a:pt x="266446" y="0"/>
                    </a:cubicBezTo>
                    <a:cubicBezTo>
                      <a:pt x="413512" y="0"/>
                      <a:pt x="533019" y="119380"/>
                      <a:pt x="533019" y="266446"/>
                    </a:cubicBezTo>
                    <a:cubicBezTo>
                      <a:pt x="533019" y="413512"/>
                      <a:pt x="413639" y="532892"/>
                      <a:pt x="266573" y="532892"/>
                    </a:cubicBezTo>
                    <a:cubicBezTo>
                      <a:pt x="119507" y="532892"/>
                      <a:pt x="0" y="413639"/>
                      <a:pt x="0" y="266446"/>
                    </a:cubicBezTo>
                    <a:close/>
                  </a:path>
                </a:pathLst>
              </a:custGeom>
              <a:solidFill>
                <a:srgbClr val="D4E9F7"/>
              </a:solidFill>
              <a:ln w="12700">
                <a:solidFill>
                  <a:srgbClr val="000000"/>
                </a:solidFill>
              </a:ln>
            </p:spPr>
          </p:sp>
          <p:sp>
            <p:nvSpPr>
              <p:cNvPr id="23" name="Freeform 23"/>
              <p:cNvSpPr/>
              <p:nvPr/>
            </p:nvSpPr>
            <p:spPr>
              <a:xfrm>
                <a:off x="0" y="0"/>
                <a:ext cx="545719" cy="545592"/>
              </a:xfrm>
              <a:custGeom>
                <a:avLst/>
                <a:gdLst/>
                <a:ahLst/>
                <a:cxnLst/>
                <a:rect l="l" t="t" r="r" b="b"/>
                <a:pathLst>
                  <a:path w="545719" h="545592">
                    <a:moveTo>
                      <a:pt x="0" y="272796"/>
                    </a:moveTo>
                    <a:cubicBezTo>
                      <a:pt x="0" y="122174"/>
                      <a:pt x="122174" y="0"/>
                      <a:pt x="272796" y="0"/>
                    </a:cubicBezTo>
                    <a:cubicBezTo>
                      <a:pt x="274701" y="0"/>
                      <a:pt x="276606" y="889"/>
                      <a:pt x="277749" y="2413"/>
                    </a:cubicBezTo>
                    <a:lnTo>
                      <a:pt x="272796" y="6350"/>
                    </a:lnTo>
                    <a:lnTo>
                      <a:pt x="272796" y="0"/>
                    </a:lnTo>
                    <a:lnTo>
                      <a:pt x="272796" y="6350"/>
                    </a:lnTo>
                    <a:lnTo>
                      <a:pt x="272796" y="0"/>
                    </a:lnTo>
                    <a:cubicBezTo>
                      <a:pt x="423545" y="0"/>
                      <a:pt x="545719" y="122174"/>
                      <a:pt x="545719" y="272796"/>
                    </a:cubicBezTo>
                    <a:cubicBezTo>
                      <a:pt x="545719" y="275717"/>
                      <a:pt x="543687" y="278257"/>
                      <a:pt x="540893" y="279019"/>
                    </a:cubicBezTo>
                    <a:lnTo>
                      <a:pt x="539369" y="272796"/>
                    </a:lnTo>
                    <a:lnTo>
                      <a:pt x="545719" y="272796"/>
                    </a:lnTo>
                    <a:cubicBezTo>
                      <a:pt x="545719" y="423545"/>
                      <a:pt x="423545" y="545592"/>
                      <a:pt x="272923" y="545592"/>
                    </a:cubicBezTo>
                    <a:lnTo>
                      <a:pt x="272923" y="539242"/>
                    </a:lnTo>
                    <a:lnTo>
                      <a:pt x="272923" y="545592"/>
                    </a:lnTo>
                    <a:cubicBezTo>
                      <a:pt x="122174" y="545719"/>
                      <a:pt x="0" y="423545"/>
                      <a:pt x="0" y="272796"/>
                    </a:cubicBezTo>
                    <a:lnTo>
                      <a:pt x="6350" y="272796"/>
                    </a:lnTo>
                    <a:lnTo>
                      <a:pt x="0" y="272796"/>
                    </a:lnTo>
                    <a:moveTo>
                      <a:pt x="12700" y="272796"/>
                    </a:moveTo>
                    <a:lnTo>
                      <a:pt x="6350" y="272796"/>
                    </a:lnTo>
                    <a:lnTo>
                      <a:pt x="12700" y="272796"/>
                    </a:lnTo>
                    <a:cubicBezTo>
                      <a:pt x="12700" y="416560"/>
                      <a:pt x="129159" y="533019"/>
                      <a:pt x="272796" y="533019"/>
                    </a:cubicBezTo>
                    <a:cubicBezTo>
                      <a:pt x="416433" y="533019"/>
                      <a:pt x="533019" y="416560"/>
                      <a:pt x="533019" y="272796"/>
                    </a:cubicBezTo>
                    <a:cubicBezTo>
                      <a:pt x="533019" y="269875"/>
                      <a:pt x="535051" y="267335"/>
                      <a:pt x="537845" y="266573"/>
                    </a:cubicBezTo>
                    <a:lnTo>
                      <a:pt x="539369" y="272796"/>
                    </a:lnTo>
                    <a:lnTo>
                      <a:pt x="533019" y="272796"/>
                    </a:lnTo>
                    <a:cubicBezTo>
                      <a:pt x="533019" y="129159"/>
                      <a:pt x="416560" y="12700"/>
                      <a:pt x="272796" y="12700"/>
                    </a:cubicBezTo>
                    <a:cubicBezTo>
                      <a:pt x="270891" y="12700"/>
                      <a:pt x="268986" y="11811"/>
                      <a:pt x="267843" y="10287"/>
                    </a:cubicBezTo>
                    <a:lnTo>
                      <a:pt x="272796" y="6350"/>
                    </a:lnTo>
                    <a:lnTo>
                      <a:pt x="272796" y="12700"/>
                    </a:lnTo>
                    <a:cubicBezTo>
                      <a:pt x="129159" y="12700"/>
                      <a:pt x="12700" y="129159"/>
                      <a:pt x="12700" y="272796"/>
                    </a:cubicBezTo>
                    <a:close/>
                  </a:path>
                </a:pathLst>
              </a:custGeom>
              <a:solidFill>
                <a:srgbClr val="BACFDD"/>
              </a:solidFill>
              <a:ln w="12700">
                <a:solidFill>
                  <a:srgbClr val="000000"/>
                </a:solidFill>
              </a:ln>
            </p:spPr>
          </p:sp>
        </p:grpSp>
        <p:sp>
          <p:nvSpPr>
            <p:cNvPr id="24" name="TextBox 24"/>
            <p:cNvSpPr txBox="1"/>
            <p:nvPr/>
          </p:nvSpPr>
          <p:spPr>
            <a:xfrm>
              <a:off x="716953" y="2076844"/>
              <a:ext cx="3788766" cy="399059"/>
            </a:xfrm>
            <a:prstGeom prst="rect">
              <a:avLst/>
            </a:prstGeom>
          </p:spPr>
          <p:txBody>
            <a:bodyPr lIns="0" tIns="0" rIns="0" bIns="0" rtlCol="0" anchor="t">
              <a:spAutoFit/>
            </a:bodyPr>
            <a:lstStyle/>
            <a:p>
              <a:pPr algn="l">
                <a:lnSpc>
                  <a:spcPts val="2249"/>
                </a:lnSpc>
              </a:pPr>
              <a:r>
                <a:rPr lang="en-US" sz="1812" b="1">
                  <a:solidFill>
                    <a:srgbClr val="384653"/>
                  </a:solidFill>
                  <a:latin typeface="Barlow Bold"/>
                  <a:ea typeface="Barlow Bold"/>
                  <a:cs typeface="Barlow Bold"/>
                  <a:sym typeface="Barlow Bold"/>
                </a:rPr>
                <a:t>Billing &amp; Sales Management</a:t>
              </a:r>
            </a:p>
          </p:txBody>
        </p:sp>
        <p:sp>
          <p:nvSpPr>
            <p:cNvPr id="25" name="TextBox 25"/>
            <p:cNvSpPr txBox="1"/>
            <p:nvPr/>
          </p:nvSpPr>
          <p:spPr>
            <a:xfrm>
              <a:off x="716953" y="2624938"/>
              <a:ext cx="5356619" cy="1354938"/>
            </a:xfrm>
            <a:prstGeom prst="rect">
              <a:avLst/>
            </a:prstGeom>
          </p:spPr>
          <p:txBody>
            <a:bodyPr lIns="0" tIns="0" rIns="0" bIns="0" rtlCol="0" anchor="t">
              <a:spAutoFit/>
            </a:bodyPr>
            <a:lstStyle/>
            <a:p>
              <a:pPr algn="l">
                <a:lnSpc>
                  <a:spcPts val="1937"/>
                </a:lnSpc>
              </a:pPr>
              <a:r>
                <a:rPr lang="en-US" sz="1375">
                  <a:solidFill>
                    <a:srgbClr val="384653"/>
                  </a:solidFill>
                  <a:latin typeface="Montserrat"/>
                  <a:ea typeface="Montserrat"/>
                  <a:cs typeface="Montserrat"/>
                  <a:sym typeface="Montserrat"/>
                </a:rPr>
                <a:t>Instant bill generation for dispensed medications, multiple payment method support, and detailed sales reporting and analytics</a:t>
              </a:r>
            </a:p>
          </p:txBody>
        </p:sp>
      </p:grpSp>
      <p:grpSp>
        <p:nvGrpSpPr>
          <p:cNvPr id="26" name="Group 26"/>
          <p:cNvGrpSpPr/>
          <p:nvPr/>
        </p:nvGrpSpPr>
        <p:grpSpPr>
          <a:xfrm>
            <a:off x="12671374" y="1967208"/>
            <a:ext cx="4806105" cy="2898467"/>
            <a:chOff x="0" y="0"/>
            <a:chExt cx="6408141" cy="3864623"/>
          </a:xfrm>
        </p:grpSpPr>
        <p:sp>
          <p:nvSpPr>
            <p:cNvPr id="27" name="Freeform 27"/>
            <p:cNvSpPr/>
            <p:nvPr/>
          </p:nvSpPr>
          <p:spPr>
            <a:xfrm>
              <a:off x="0" y="0"/>
              <a:ext cx="6408166" cy="3864618"/>
            </a:xfrm>
            <a:custGeom>
              <a:avLst/>
              <a:gdLst/>
              <a:ahLst/>
              <a:cxnLst/>
              <a:rect l="l" t="t" r="r" b="b"/>
              <a:pathLst>
                <a:path w="6408166" h="3864618">
                  <a:moveTo>
                    <a:pt x="0" y="230965"/>
                  </a:moveTo>
                  <a:cubicBezTo>
                    <a:pt x="0" y="103413"/>
                    <a:pt x="254635" y="0"/>
                    <a:pt x="568706" y="0"/>
                  </a:cubicBezTo>
                  <a:lnTo>
                    <a:pt x="5839460" y="0"/>
                  </a:lnTo>
                  <a:cubicBezTo>
                    <a:pt x="6153531" y="0"/>
                    <a:pt x="6408166" y="103413"/>
                    <a:pt x="6408166" y="230965"/>
                  </a:cubicBezTo>
                  <a:lnTo>
                    <a:pt x="6408166" y="3633652"/>
                  </a:lnTo>
                  <a:cubicBezTo>
                    <a:pt x="6408166" y="3761204"/>
                    <a:pt x="6153531" y="3864618"/>
                    <a:pt x="5839460" y="3864618"/>
                  </a:cubicBezTo>
                  <a:lnTo>
                    <a:pt x="568706" y="3864618"/>
                  </a:lnTo>
                  <a:cubicBezTo>
                    <a:pt x="254635" y="3864618"/>
                    <a:pt x="0" y="3761204"/>
                    <a:pt x="0" y="3633652"/>
                  </a:cubicBezTo>
                  <a:close/>
                </a:path>
              </a:pathLst>
            </a:custGeom>
            <a:solidFill>
              <a:srgbClr val="75BAE6"/>
            </a:solidFill>
            <a:ln w="12700">
              <a:solidFill>
                <a:srgbClr val="000000"/>
              </a:solidFill>
            </a:ln>
          </p:spPr>
        </p:sp>
      </p:grpSp>
      <p:sp>
        <p:nvSpPr>
          <p:cNvPr id="28" name="TextBox 28"/>
          <p:cNvSpPr txBox="1"/>
          <p:nvPr/>
        </p:nvSpPr>
        <p:spPr>
          <a:xfrm>
            <a:off x="12849073" y="2062315"/>
            <a:ext cx="4524527" cy="461665"/>
          </a:xfrm>
          <a:prstGeom prst="rect">
            <a:avLst/>
          </a:prstGeom>
        </p:spPr>
        <p:txBody>
          <a:bodyPr wrap="square" lIns="0" tIns="0" rIns="0" bIns="0" rtlCol="0" anchor="t">
            <a:spAutoFit/>
          </a:bodyPr>
          <a:lstStyle/>
          <a:p>
            <a:pPr algn="l">
              <a:lnSpc>
                <a:spcPts val="3625"/>
              </a:lnSpc>
            </a:pPr>
            <a:r>
              <a:rPr lang="en-US" sz="2937" b="1" dirty="0">
                <a:solidFill>
                  <a:srgbClr val="2E3C4E"/>
                </a:solidFill>
                <a:latin typeface="Barlow Bold"/>
                <a:ea typeface="Barlow Bold"/>
                <a:cs typeface="Barlow Bold"/>
                <a:sym typeface="Barlow Bold"/>
              </a:rPr>
              <a:t>Key Pharmacy Features</a:t>
            </a:r>
          </a:p>
        </p:txBody>
      </p:sp>
      <p:sp>
        <p:nvSpPr>
          <p:cNvPr id="29" name="TextBox 29"/>
          <p:cNvSpPr txBox="1"/>
          <p:nvPr/>
        </p:nvSpPr>
        <p:spPr>
          <a:xfrm>
            <a:off x="12849073" y="2630490"/>
            <a:ext cx="4410227" cy="1876916"/>
          </a:xfrm>
          <a:prstGeom prst="rect">
            <a:avLst/>
          </a:prstGeom>
        </p:spPr>
        <p:txBody>
          <a:bodyPr lIns="0" tIns="0" rIns="0" bIns="0" rtlCol="0" anchor="t">
            <a:spAutoFit/>
          </a:bodyPr>
          <a:lstStyle/>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Barcode scanning integration</a:t>
            </a:r>
          </a:p>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Batch and expiry tracking</a:t>
            </a:r>
          </a:p>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Automated reorder points</a:t>
            </a:r>
          </a:p>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Drug interaction alerts</a:t>
            </a:r>
          </a:p>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Vendor management</a:t>
            </a:r>
          </a:p>
          <a:p>
            <a:pPr marL="267691" lvl="1" indent="-133846" algn="l">
              <a:lnSpc>
                <a:spcPts val="2501"/>
              </a:lnSpc>
              <a:buFont typeface="Arial"/>
              <a:buChar char="•"/>
            </a:pPr>
            <a:r>
              <a:rPr lang="en-US" sz="1774">
                <a:solidFill>
                  <a:srgbClr val="000000"/>
                </a:solidFill>
                <a:latin typeface="Montserrat"/>
                <a:ea typeface="Montserrat"/>
                <a:cs typeface="Montserrat"/>
                <a:sym typeface="Montserrat"/>
              </a:rPr>
              <a:t>Generic substitution suggestions</a:t>
            </a:r>
          </a:p>
        </p:txBody>
      </p:sp>
      <p:sp>
        <p:nvSpPr>
          <p:cNvPr id="30" name="TextBox 30"/>
          <p:cNvSpPr txBox="1"/>
          <p:nvPr/>
        </p:nvSpPr>
        <p:spPr>
          <a:xfrm>
            <a:off x="6525143" y="9504746"/>
            <a:ext cx="5849321" cy="543240"/>
          </a:xfrm>
          <a:prstGeom prst="rect">
            <a:avLst/>
          </a:prstGeom>
        </p:spPr>
        <p:txBody>
          <a:bodyPr lIns="0" tIns="0" rIns="0" bIns="0" rtlCol="0" anchor="t">
            <a:spAutoFit/>
          </a:bodyPr>
          <a:lstStyle/>
          <a:p>
            <a:pPr algn="ctr">
              <a:lnSpc>
                <a:spcPts val="4613"/>
              </a:lnSpc>
            </a:pPr>
            <a:r>
              <a:rPr lang="en-US" sz="2846" b="1">
                <a:solidFill>
                  <a:srgbClr val="FFFFFF"/>
                </a:solidFill>
                <a:latin typeface="Montserrat Bold"/>
                <a:ea typeface="Montserrat Bold"/>
                <a:cs typeface="Montserrat Bold"/>
                <a:sym typeface="Montserrat Bold"/>
              </a:rPr>
              <a:t>www.xelogicsolutions.com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1158</Words>
  <Application>Microsoft Office PowerPoint</Application>
  <PresentationFormat>Custom</PresentationFormat>
  <Paragraphs>139</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Barlow Bold</vt:lpstr>
      <vt:lpstr>Arial</vt:lpstr>
      <vt:lpstr>Montserrat Bold</vt:lpstr>
      <vt:lpstr>Montserrat</vt:lpstr>
      <vt:lpstr>Calibri</vt:lpstr>
      <vt:lpstr>Barlow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HPS-Xelogic PPT</dc:title>
  <cp:lastModifiedBy>HP User</cp:lastModifiedBy>
  <cp:revision>2</cp:revision>
  <dcterms:created xsi:type="dcterms:W3CDTF">2006-08-16T00:00:00Z</dcterms:created>
  <dcterms:modified xsi:type="dcterms:W3CDTF">2026-01-28T18:28:53Z</dcterms:modified>
  <dc:identifier>DAG_uWYA2FI</dc:identifier>
</cp:coreProperties>
</file>